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1"/>
  </p:notesMasterIdLst>
  <p:sldIdLst>
    <p:sldId id="474" r:id="rId2"/>
    <p:sldId id="1747" r:id="rId3"/>
    <p:sldId id="1760" r:id="rId4"/>
    <p:sldId id="1748" r:id="rId5"/>
    <p:sldId id="1749" r:id="rId6"/>
    <p:sldId id="1750" r:id="rId7"/>
    <p:sldId id="1751" r:id="rId8"/>
    <p:sldId id="1753" r:id="rId9"/>
    <p:sldId id="1754" r:id="rId10"/>
    <p:sldId id="339" r:id="rId11"/>
    <p:sldId id="381" r:id="rId12"/>
    <p:sldId id="1762" r:id="rId13"/>
    <p:sldId id="1759" r:id="rId14"/>
    <p:sldId id="446" r:id="rId15"/>
    <p:sldId id="442" r:id="rId16"/>
    <p:sldId id="428" r:id="rId17"/>
    <p:sldId id="1766" r:id="rId18"/>
    <p:sldId id="1770" r:id="rId19"/>
    <p:sldId id="1767" r:id="rId20"/>
    <p:sldId id="1771" r:id="rId21"/>
    <p:sldId id="1772" r:id="rId22"/>
    <p:sldId id="1773" r:id="rId23"/>
    <p:sldId id="1763" r:id="rId24"/>
    <p:sldId id="1764" r:id="rId25"/>
    <p:sldId id="1774" r:id="rId26"/>
    <p:sldId id="1765" r:id="rId27"/>
    <p:sldId id="1775" r:id="rId28"/>
    <p:sldId id="1785" r:id="rId29"/>
    <p:sldId id="1784" r:id="rId30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Fira Sans Light" panose="020F03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0BF"/>
    <a:srgbClr val="EDACED"/>
    <a:srgbClr val="B3CEFB"/>
    <a:srgbClr val="F2F2F2"/>
    <a:srgbClr val="D9D9D9"/>
    <a:srgbClr val="7030A0"/>
    <a:srgbClr val="F1494B"/>
    <a:srgbClr val="000000"/>
    <a:srgbClr val="FF0000"/>
    <a:srgbClr val="8A9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FA326-779B-4819-8758-650B20B28AC9}">
  <a:tblStyle styleId="{77BFA326-779B-4819-8758-650B20B28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9"/>
    <p:restoredTop sz="82958"/>
  </p:normalViewPr>
  <p:slideViewPr>
    <p:cSldViewPr snapToGrid="0">
      <p:cViewPr varScale="1">
        <p:scale>
          <a:sx n="135" d="100"/>
          <a:sy n="135" d="100"/>
        </p:scale>
        <p:origin x="11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0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36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255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903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059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91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00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809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090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50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76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43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418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640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374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922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865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725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79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619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012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93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8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92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84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751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436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44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593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572700"/>
            <a:ext cx="9144000" cy="45600"/>
          </a:xfrm>
          <a:prstGeom prst="rect">
            <a:avLst/>
          </a:prstGeom>
          <a:solidFill>
            <a:srgbClr val="3069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dshaver@anl.gov" TargetMode="External"/><Relationship Id="rId3" Type="http://schemas.openxmlformats.org/officeDocument/2006/relationships/hyperlink" Target="https://github.com/neams-th-coe/cardinal" TargetMode="External"/><Relationship Id="rId7" Type="http://schemas.openxmlformats.org/officeDocument/2006/relationships/hyperlink" Target="mailto:promano@anl.gov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jnovak2@Illinois.edu" TargetMode="External"/><Relationship Id="rId5" Type="http://schemas.openxmlformats.org/officeDocument/2006/relationships/hyperlink" Target="https://cardinal.cels.anl.gov/" TargetMode="External"/><Relationship Id="rId4" Type="http://schemas.openxmlformats.org/officeDocument/2006/relationships/hyperlink" Target="https://github.com/neams-th-coe/cardinal/discuss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inal.cels.anl.gov/tutorials/tokamak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rdinal.cels.anl.gov/tutorials/index.html" TargetMode="Externa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61DDEC-853F-1ADE-9B60-AD0639FA0478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3AA8E8C-F184-CF99-0601-E2AE102A894B}"/>
              </a:ext>
            </a:extLst>
          </p:cNvPr>
          <p:cNvSpPr txBox="1">
            <a:spLocks/>
          </p:cNvSpPr>
          <p:nvPr/>
        </p:nvSpPr>
        <p:spPr>
          <a:xfrm>
            <a:off x="-713607" y="3479271"/>
            <a:ext cx="2859486" cy="83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April Novak</a:t>
            </a:r>
          </a:p>
          <a:p>
            <a:pPr marL="114300" indent="0" algn="ctr">
              <a:buNone/>
            </a:pPr>
            <a:endParaRPr lang="en-US" sz="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98742-CEE4-5E54-E348-2A35F2002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8CBEB8-E737-71AC-F622-47AF8D1BCF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8323" t="13141" r="24393" b="17723"/>
          <a:stretch/>
        </p:blipFill>
        <p:spPr>
          <a:xfrm>
            <a:off x="5835361" y="-9427"/>
            <a:ext cx="3326143" cy="23028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246605-EA40-6A97-A9F0-78B978192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b="54143"/>
          <a:stretch>
            <a:fillRect/>
          </a:stretch>
        </p:blipFill>
        <p:spPr>
          <a:xfrm>
            <a:off x="4726701" y="-486855"/>
            <a:ext cx="5940786" cy="1562856"/>
          </a:xfrm>
          <a:custGeom>
            <a:avLst/>
            <a:gdLst>
              <a:gd name="connsiteX0" fmla="*/ 0 w 3657600"/>
              <a:gd name="connsiteY0" fmla="*/ 0 h 962213"/>
              <a:gd name="connsiteX1" fmla="*/ 3657600 w 3657600"/>
              <a:gd name="connsiteY1" fmla="*/ 0 h 962213"/>
              <a:gd name="connsiteX2" fmla="*/ 3657600 w 3657600"/>
              <a:gd name="connsiteY2" fmla="*/ 316190 h 962213"/>
              <a:gd name="connsiteX3" fmla="*/ 3600378 w 3657600"/>
              <a:gd name="connsiteY3" fmla="*/ 122574 h 962213"/>
              <a:gd name="connsiteX4" fmla="*/ 1779031 w 3657600"/>
              <a:gd name="connsiteY4" fmla="*/ 660858 h 962213"/>
              <a:gd name="connsiteX5" fmla="*/ 222242 w 3657600"/>
              <a:gd name="connsiteY5" fmla="*/ 204339 h 962213"/>
              <a:gd name="connsiteX6" fmla="*/ 0 w 3657600"/>
              <a:gd name="connsiteY6" fmla="*/ 962213 h 9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0" h="962213">
                <a:moveTo>
                  <a:pt x="0" y="0"/>
                </a:moveTo>
                <a:lnTo>
                  <a:pt x="3657600" y="0"/>
                </a:lnTo>
                <a:lnTo>
                  <a:pt x="3657600" y="316190"/>
                </a:lnTo>
                <a:lnTo>
                  <a:pt x="3600378" y="122574"/>
                </a:lnTo>
                <a:lnTo>
                  <a:pt x="1779031" y="660858"/>
                </a:lnTo>
                <a:lnTo>
                  <a:pt x="222242" y="204339"/>
                </a:lnTo>
                <a:lnTo>
                  <a:pt x="0" y="962213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72012C9-D22A-D3C3-135E-0E577A7786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84025" l="4793" r="96682">
                        <a14:foregroundMark x1="8439" y1="26845" x2="25277" y2="10099"/>
                        <a14:foregroundMark x1="25277" y1="10099" x2="43794" y2="1873"/>
                        <a14:foregroundMark x1="43794" y1="1873" x2="61450" y2="2387"/>
                        <a14:foregroundMark x1="61450" y1="2387" x2="65350" y2="3552"/>
                        <a14:foregroundMark x1="74702" y1="7675" x2="87792" y2="23540"/>
                        <a14:foregroundMark x1="87792" y1="23540" x2="89472" y2="26405"/>
                        <a14:foregroundMark x1="95248" y1="43004" x2="93896" y2="57510"/>
                        <a14:foregroundMark x1="93896" y1="57510" x2="86194" y2="70914"/>
                        <a14:foregroundMark x1="86194" y1="70914" x2="71405" y2="78957"/>
                        <a14:foregroundMark x1="71405" y1="78957" x2="35068" y2="82666"/>
                        <a14:foregroundMark x1="35068" y1="82666" x2="17165" y2="70694"/>
                        <a14:foregroundMark x1="17165" y1="70694" x2="8316" y2="43849"/>
                        <a14:foregroundMark x1="8316" y1="43849" x2="13273" y2="29636"/>
                        <a14:foregroundMark x1="41868" y1="6574" x2="66817" y2="9585"/>
                        <a14:foregroundMark x1="66817" y1="9585" x2="73617" y2="11752"/>
                        <a14:foregroundMark x1="41622" y1="4003" x2="55510" y2="3342"/>
                        <a14:foregroundMark x1="55510" y1="3342" x2="59393" y2="3719"/>
                        <a14:foregroundMark x1="5326" y1="32207" x2="4916" y2="57180"/>
                        <a14:foregroundMark x1="4916" y1="57180" x2="5817" y2="59383"/>
                        <a14:foregroundMark x1="30315" y1="83731" x2="55961" y2="86008"/>
                        <a14:foregroundMark x1="55961" y1="86008" x2="68251" y2="84025"/>
                        <a14:foregroundMark x1="68251" y1="84025" x2="71446" y2="82666"/>
                        <a14:foregroundMark x1="91643" y1="63239" x2="96190" y2="40654"/>
                        <a14:foregroundMark x1="96190" y1="40654" x2="93814" y2="29012"/>
                        <a14:foregroundMark x1="93814" y1="29012" x2="92339" y2="26845"/>
                        <a14:foregroundMark x1="59402" y1="3342" x2="76731" y2="9585"/>
                        <a14:foregroundMark x1="96190" y1="53140" x2="96682" y2="40764"/>
                        <a14:foregroundMark x1="96682" y1="40764" x2="96436" y2="50753"/>
                        <a14:backgroundMark x1="72143" y1="6353" x2="72143" y2="6353"/>
                        <a14:backgroundMark x1="72143" y1="5692" x2="70955" y2="6353"/>
                        <a14:backgroundMark x1="74805" y1="7639" x2="62884" y2="3783"/>
                        <a14:backgroundMark x1="62884" y1="3783" x2="76403" y2="5619"/>
                        <a14:backgroundMark x1="76403" y1="5619" x2="73617" y2="5692"/>
                        <a14:backgroundMark x1="72388" y1="5509" x2="74068" y2="6133"/>
                        <a14:backgroundMark x1="76239" y1="7639" x2="59853" y2="3122"/>
                        <a14:backgroundMark x1="59853" y1="3122" x2="65916" y2="3783"/>
                        <a14:backgroundMark x1="66407" y1="3562" x2="65916" y2="3342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13247" t="18170" r="13400" b="29636"/>
          <a:stretch/>
        </p:blipFill>
        <p:spPr>
          <a:xfrm>
            <a:off x="3023743" y="-9427"/>
            <a:ext cx="2901113" cy="230287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9484B51-155E-91F0-C466-DA8964F3D77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2589"/>
                    </a14:imgEffect>
                    <a14:imgEffect>
                      <a14:saturation sat="330000"/>
                    </a14:imgEffect>
                  </a14:imgLayer>
                </a14:imgProps>
              </a:ext>
            </a:extLst>
          </a:blip>
          <a:srcRect t="20890"/>
          <a:stretch/>
        </p:blipFill>
        <p:spPr>
          <a:xfrm>
            <a:off x="2815451" y="-31138"/>
            <a:ext cx="3203698" cy="2324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BFDB96-2007-16F3-6DF6-E7BDACE9EBE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8534" t="24705" r="26639" b="19711"/>
          <a:stretch/>
        </p:blipFill>
        <p:spPr>
          <a:xfrm>
            <a:off x="-17502" y="-31138"/>
            <a:ext cx="3041245" cy="2324590"/>
          </a:xfrm>
          <a:prstGeom prst="rect">
            <a:avLst/>
          </a:prstGeom>
        </p:spPr>
      </p:pic>
      <p:sp>
        <p:nvSpPr>
          <p:cNvPr id="51" name="Subtitle 2">
            <a:extLst>
              <a:ext uri="{FF2B5EF4-FFF2-40B4-BE49-F238E27FC236}">
                <a16:creationId xmlns:a16="http://schemas.microsoft.com/office/drawing/2014/main" id="{68EEF849-6AC0-CAD2-6F25-48F72DFF07BF}"/>
              </a:ext>
            </a:extLst>
          </p:cNvPr>
          <p:cNvSpPr txBox="1">
            <a:spLocks/>
          </p:cNvSpPr>
          <p:nvPr/>
        </p:nvSpPr>
        <p:spPr>
          <a:xfrm>
            <a:off x="-31146" y="3797706"/>
            <a:ext cx="4505445" cy="69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endParaRPr lang="en-US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Assistant Professor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Nuclear, Plasma, and Radiological Engineering (NPRE)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University of Illinois, Urbana-Champaign</a:t>
            </a:r>
          </a:p>
          <a:p>
            <a:pPr marL="114300" indent="0">
              <a:buNone/>
            </a:pPr>
            <a:endParaRPr lang="en-US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Joint Appointment, Nuclear Science and Engineering (NSE) Division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Argonne National Laboratory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78D964-D916-BC74-E3DD-9764D0077CA2}"/>
              </a:ext>
            </a:extLst>
          </p:cNvPr>
          <p:cNvSpPr txBox="1">
            <a:spLocks/>
          </p:cNvSpPr>
          <p:nvPr/>
        </p:nvSpPr>
        <p:spPr>
          <a:xfrm>
            <a:off x="49051" y="2081328"/>
            <a:ext cx="5692017" cy="166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Cardinal: Integrating OpenMC with the </a:t>
            </a:r>
          </a:p>
          <a:p>
            <a:r>
              <a:rPr lang="en-US" dirty="0">
                <a:solidFill>
                  <a:schemeClr val="bg1"/>
                </a:solidFill>
              </a:rPr>
              <a:t>MOOSE Ecosystem</a:t>
            </a:r>
          </a:p>
        </p:txBody>
      </p:sp>
    </p:spTree>
    <p:extLst>
      <p:ext uri="{BB962C8B-B14F-4D97-AF65-F5344CB8AC3E}">
        <p14:creationId xmlns:p14="http://schemas.microsoft.com/office/powerpoint/2010/main" val="407368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E99CE-4BA3-77A7-A947-0DBDA867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" y="772800"/>
            <a:ext cx="6780025" cy="4256400"/>
          </a:xfrm>
          <a:custGeom>
            <a:avLst/>
            <a:gdLst>
              <a:gd name="connsiteX0" fmla="*/ 0 w 6780025"/>
              <a:gd name="connsiteY0" fmla="*/ 0 h 4256400"/>
              <a:gd name="connsiteX1" fmla="*/ 6780025 w 6780025"/>
              <a:gd name="connsiteY1" fmla="*/ 0 h 4256400"/>
              <a:gd name="connsiteX2" fmla="*/ 6780025 w 6780025"/>
              <a:gd name="connsiteY2" fmla="*/ 1 h 4256400"/>
              <a:gd name="connsiteX3" fmla="*/ 3248820 w 6780025"/>
              <a:gd name="connsiteY3" fmla="*/ 1 h 4256400"/>
              <a:gd name="connsiteX4" fmla="*/ 3248820 w 6780025"/>
              <a:gd name="connsiteY4" fmla="*/ 1805675 h 4256400"/>
              <a:gd name="connsiteX5" fmla="*/ 3437078 w 6780025"/>
              <a:gd name="connsiteY5" fmla="*/ 1805675 h 4256400"/>
              <a:gd name="connsiteX6" fmla="*/ 3437078 w 6780025"/>
              <a:gd name="connsiteY6" fmla="*/ 2353642 h 4256400"/>
              <a:gd name="connsiteX7" fmla="*/ 3195031 w 6780025"/>
              <a:gd name="connsiteY7" fmla="*/ 2353642 h 4256400"/>
              <a:gd name="connsiteX8" fmla="*/ 3195031 w 6780025"/>
              <a:gd name="connsiteY8" fmla="*/ 2689818 h 4256400"/>
              <a:gd name="connsiteX9" fmla="*/ 3437078 w 6780025"/>
              <a:gd name="connsiteY9" fmla="*/ 2689818 h 4256400"/>
              <a:gd name="connsiteX10" fmla="*/ 3437078 w 6780025"/>
              <a:gd name="connsiteY10" fmla="*/ 4236230 h 4256400"/>
              <a:gd name="connsiteX11" fmla="*/ 6780025 w 6780025"/>
              <a:gd name="connsiteY11" fmla="*/ 4236230 h 4256400"/>
              <a:gd name="connsiteX12" fmla="*/ 6780025 w 6780025"/>
              <a:gd name="connsiteY12" fmla="*/ 4256400 h 4256400"/>
              <a:gd name="connsiteX13" fmla="*/ 0 w 6780025"/>
              <a:gd name="connsiteY13" fmla="*/ 4256400 h 42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80025" h="4256400">
                <a:moveTo>
                  <a:pt x="0" y="0"/>
                </a:moveTo>
                <a:lnTo>
                  <a:pt x="6780025" y="0"/>
                </a:lnTo>
                <a:lnTo>
                  <a:pt x="6780025" y="1"/>
                </a:lnTo>
                <a:lnTo>
                  <a:pt x="3248820" y="1"/>
                </a:lnTo>
                <a:lnTo>
                  <a:pt x="3248820" y="1805675"/>
                </a:lnTo>
                <a:lnTo>
                  <a:pt x="3437078" y="1805675"/>
                </a:lnTo>
                <a:lnTo>
                  <a:pt x="3437078" y="2353642"/>
                </a:lnTo>
                <a:lnTo>
                  <a:pt x="3195031" y="2353642"/>
                </a:lnTo>
                <a:lnTo>
                  <a:pt x="3195031" y="2689818"/>
                </a:lnTo>
                <a:lnTo>
                  <a:pt x="3437078" y="2689818"/>
                </a:lnTo>
                <a:lnTo>
                  <a:pt x="3437078" y="4236230"/>
                </a:lnTo>
                <a:lnTo>
                  <a:pt x="6780025" y="4236230"/>
                </a:lnTo>
                <a:lnTo>
                  <a:pt x="6780025" y="4256400"/>
                </a:lnTo>
                <a:lnTo>
                  <a:pt x="0" y="42564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F02824-B8DF-E8F4-4D04-4450B5B8578D}"/>
              </a:ext>
            </a:extLst>
          </p:cNvPr>
          <p:cNvCxnSpPr>
            <a:cxnSpLocks/>
          </p:cNvCxnSpPr>
          <p:nvPr/>
        </p:nvCxnSpPr>
        <p:spPr>
          <a:xfrm flipH="1">
            <a:off x="3265141" y="1683243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27F2AC-437E-E025-4E69-359F1B29F23D}"/>
              </a:ext>
            </a:extLst>
          </p:cNvPr>
          <p:cNvSpPr txBox="1"/>
          <p:nvPr/>
        </p:nvSpPr>
        <p:spPr>
          <a:xfrm rot="19559535">
            <a:off x="3374586" y="1831168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wall temperature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45230-DA95-B2FB-956E-46E9C827CDCF}"/>
              </a:ext>
            </a:extLst>
          </p:cNvPr>
          <p:cNvCxnSpPr>
            <a:cxnSpLocks/>
          </p:cNvCxnSpPr>
          <p:nvPr/>
        </p:nvCxnSpPr>
        <p:spPr>
          <a:xfrm flipH="1">
            <a:off x="3393838" y="1798983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994555-CE55-B150-C987-99359B8C1345}"/>
              </a:ext>
            </a:extLst>
          </p:cNvPr>
          <p:cNvSpPr txBox="1"/>
          <p:nvPr/>
        </p:nvSpPr>
        <p:spPr>
          <a:xfrm rot="19559535">
            <a:off x="3648814" y="1983568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fluid density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BE87D4-AAC0-0784-9AF4-3F66F6EF70CE}"/>
              </a:ext>
            </a:extLst>
          </p:cNvPr>
          <p:cNvCxnSpPr>
            <a:cxnSpLocks/>
          </p:cNvCxnSpPr>
          <p:nvPr/>
        </p:nvCxnSpPr>
        <p:spPr>
          <a:xfrm flipH="1">
            <a:off x="3538869" y="1919265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196306-8A0C-2634-2D39-571CA1E5DE04}"/>
              </a:ext>
            </a:extLst>
          </p:cNvPr>
          <p:cNvSpPr txBox="1"/>
          <p:nvPr/>
        </p:nvSpPr>
        <p:spPr>
          <a:xfrm rot="19559535">
            <a:off x="3607699" y="2137053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fluid temperature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714299-0EED-C4A1-75AE-774E52DCDD5A}"/>
              </a:ext>
            </a:extLst>
          </p:cNvPr>
          <p:cNvCxnSpPr>
            <a:cxnSpLocks/>
          </p:cNvCxnSpPr>
          <p:nvPr/>
        </p:nvCxnSpPr>
        <p:spPr>
          <a:xfrm flipH="1">
            <a:off x="3665528" y="2046536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8609F5-97C9-369D-FB79-D15239F11584}"/>
              </a:ext>
            </a:extLst>
          </p:cNvPr>
          <p:cNvSpPr txBox="1"/>
          <p:nvPr/>
        </p:nvSpPr>
        <p:spPr>
          <a:xfrm rot="19559535">
            <a:off x="3745728" y="2281066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inlet/outlet BCs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36A040-032E-1C31-5C77-A003BDB21143}"/>
              </a:ext>
            </a:extLst>
          </p:cNvPr>
          <p:cNvCxnSpPr>
            <a:cxnSpLocks/>
          </p:cNvCxnSpPr>
          <p:nvPr/>
        </p:nvCxnSpPr>
        <p:spPr>
          <a:xfrm flipH="1" flipV="1">
            <a:off x="3393122" y="3072190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92597A-5772-3975-6A14-39669FC6F895}"/>
              </a:ext>
            </a:extLst>
          </p:cNvPr>
          <p:cNvSpPr txBox="1"/>
          <p:nvPr/>
        </p:nvSpPr>
        <p:spPr>
          <a:xfrm rot="2037373">
            <a:off x="3239675" y="3488170"/>
            <a:ext cx="1563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tallies (e.g. power, fluence)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9480CA-B6A7-B421-3029-E5E22AFD146A}"/>
              </a:ext>
            </a:extLst>
          </p:cNvPr>
          <p:cNvSpPr/>
          <p:nvPr/>
        </p:nvSpPr>
        <p:spPr>
          <a:xfrm>
            <a:off x="4783807" y="1280862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55787D-50A6-9E27-8B85-DDA8EB09DBA0}"/>
              </a:ext>
            </a:extLst>
          </p:cNvPr>
          <p:cNvSpPr txBox="1"/>
          <p:nvPr/>
        </p:nvSpPr>
        <p:spPr>
          <a:xfrm>
            <a:off x="4921882" y="146609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NekRS</a:t>
            </a:r>
          </a:p>
          <a:p>
            <a:endParaRPr lang="en-US" sz="1000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5EF8652-0654-D60A-F685-3F844A07E69E}"/>
              </a:ext>
            </a:extLst>
          </p:cNvPr>
          <p:cNvSpPr/>
          <p:nvPr/>
        </p:nvSpPr>
        <p:spPr>
          <a:xfrm>
            <a:off x="4783807" y="3863005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C348B2-EF82-E3FF-37B0-BF1F7059D0D3}"/>
              </a:ext>
            </a:extLst>
          </p:cNvPr>
          <p:cNvSpPr txBox="1"/>
          <p:nvPr/>
        </p:nvSpPr>
        <p:spPr>
          <a:xfrm>
            <a:off x="4862120" y="4071663"/>
            <a:ext cx="712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OpenMC</a:t>
            </a:r>
          </a:p>
          <a:p>
            <a:endParaRPr lang="en-US" sz="700" b="1"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7A0E3A38-ECF2-641C-5316-03F017166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720" y="2018926"/>
            <a:ext cx="3555381" cy="187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US" sz="5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Write OpenMC tallies into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Read temperature, density, displacement from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 into OpenMC</a:t>
            </a:r>
          </a:p>
          <a:p>
            <a:pPr lvl="1"/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latin typeface="Avenir Next LT Pro" panose="020B0504020202020204" pitchFamily="34" charset="77"/>
                <a:cs typeface="Al Nile" pitchFamily="2" charset="-78"/>
              </a:rPr>
              <a:t>Allows OpenMC to interact with MOOSE for 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physics feedback and postprocessing</a:t>
            </a:r>
          </a:p>
          <a:p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186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E99CE-4BA3-77A7-A947-0DBDA867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8" y="772800"/>
            <a:ext cx="6780025" cy="4256400"/>
          </a:xfrm>
          <a:custGeom>
            <a:avLst/>
            <a:gdLst>
              <a:gd name="connsiteX0" fmla="*/ 0 w 6780025"/>
              <a:gd name="connsiteY0" fmla="*/ 0 h 4256400"/>
              <a:gd name="connsiteX1" fmla="*/ 6780025 w 6780025"/>
              <a:gd name="connsiteY1" fmla="*/ 0 h 4256400"/>
              <a:gd name="connsiteX2" fmla="*/ 6780025 w 6780025"/>
              <a:gd name="connsiteY2" fmla="*/ 1 h 4256400"/>
              <a:gd name="connsiteX3" fmla="*/ 3248820 w 6780025"/>
              <a:gd name="connsiteY3" fmla="*/ 1 h 4256400"/>
              <a:gd name="connsiteX4" fmla="*/ 3248820 w 6780025"/>
              <a:gd name="connsiteY4" fmla="*/ 1805675 h 4256400"/>
              <a:gd name="connsiteX5" fmla="*/ 3437078 w 6780025"/>
              <a:gd name="connsiteY5" fmla="*/ 1805675 h 4256400"/>
              <a:gd name="connsiteX6" fmla="*/ 3437078 w 6780025"/>
              <a:gd name="connsiteY6" fmla="*/ 2353642 h 4256400"/>
              <a:gd name="connsiteX7" fmla="*/ 3195031 w 6780025"/>
              <a:gd name="connsiteY7" fmla="*/ 2353642 h 4256400"/>
              <a:gd name="connsiteX8" fmla="*/ 3195031 w 6780025"/>
              <a:gd name="connsiteY8" fmla="*/ 2689818 h 4256400"/>
              <a:gd name="connsiteX9" fmla="*/ 3437078 w 6780025"/>
              <a:gd name="connsiteY9" fmla="*/ 2689818 h 4256400"/>
              <a:gd name="connsiteX10" fmla="*/ 3437078 w 6780025"/>
              <a:gd name="connsiteY10" fmla="*/ 4236230 h 4256400"/>
              <a:gd name="connsiteX11" fmla="*/ 6780025 w 6780025"/>
              <a:gd name="connsiteY11" fmla="*/ 4236230 h 4256400"/>
              <a:gd name="connsiteX12" fmla="*/ 6780025 w 6780025"/>
              <a:gd name="connsiteY12" fmla="*/ 4256400 h 4256400"/>
              <a:gd name="connsiteX13" fmla="*/ 0 w 6780025"/>
              <a:gd name="connsiteY13" fmla="*/ 4256400 h 42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80025" h="4256400">
                <a:moveTo>
                  <a:pt x="0" y="0"/>
                </a:moveTo>
                <a:lnTo>
                  <a:pt x="6780025" y="0"/>
                </a:lnTo>
                <a:lnTo>
                  <a:pt x="6780025" y="1"/>
                </a:lnTo>
                <a:lnTo>
                  <a:pt x="3248820" y="1"/>
                </a:lnTo>
                <a:lnTo>
                  <a:pt x="3248820" y="1805675"/>
                </a:lnTo>
                <a:lnTo>
                  <a:pt x="3437078" y="1805675"/>
                </a:lnTo>
                <a:lnTo>
                  <a:pt x="3437078" y="2353642"/>
                </a:lnTo>
                <a:lnTo>
                  <a:pt x="3195031" y="2353642"/>
                </a:lnTo>
                <a:lnTo>
                  <a:pt x="3195031" y="2689818"/>
                </a:lnTo>
                <a:lnTo>
                  <a:pt x="3437078" y="2689818"/>
                </a:lnTo>
                <a:lnTo>
                  <a:pt x="3437078" y="4236230"/>
                </a:lnTo>
                <a:lnTo>
                  <a:pt x="6780025" y="4236230"/>
                </a:lnTo>
                <a:lnTo>
                  <a:pt x="6780025" y="4256400"/>
                </a:lnTo>
                <a:lnTo>
                  <a:pt x="0" y="42564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D8C63E7-21E0-10F9-D6F8-53683B9EABFE}"/>
              </a:ext>
            </a:extLst>
          </p:cNvPr>
          <p:cNvSpPr/>
          <p:nvPr/>
        </p:nvSpPr>
        <p:spPr>
          <a:xfrm>
            <a:off x="4793236" y="1280862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C7FFF-FCE6-A68D-4119-4CB3211DE935}"/>
              </a:ext>
            </a:extLst>
          </p:cNvPr>
          <p:cNvSpPr txBox="1"/>
          <p:nvPr/>
        </p:nvSpPr>
        <p:spPr>
          <a:xfrm>
            <a:off x="4931311" y="146609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NekRS</a:t>
            </a:r>
          </a:p>
          <a:p>
            <a:endParaRPr 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7F2AC-437E-E025-4E69-359F1B29F23D}"/>
              </a:ext>
            </a:extLst>
          </p:cNvPr>
          <p:cNvSpPr txBox="1"/>
          <p:nvPr/>
        </p:nvSpPr>
        <p:spPr>
          <a:xfrm rot="19559535">
            <a:off x="3580722" y="1998630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wall heat flux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45230-DA95-B2FB-956E-46E9C827CDCF}"/>
              </a:ext>
            </a:extLst>
          </p:cNvPr>
          <p:cNvCxnSpPr>
            <a:cxnSpLocks/>
          </p:cNvCxnSpPr>
          <p:nvPr/>
        </p:nvCxnSpPr>
        <p:spPr>
          <a:xfrm rot="10800000" flipH="1">
            <a:off x="3403267" y="1798983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994555-CE55-B150-C987-99359B8C1345}"/>
              </a:ext>
            </a:extLst>
          </p:cNvPr>
          <p:cNvSpPr txBox="1"/>
          <p:nvPr/>
        </p:nvSpPr>
        <p:spPr>
          <a:xfrm rot="19559535">
            <a:off x="3674255" y="2138453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power density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714299-0EED-C4A1-75AE-774E52DCDD5A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4957" y="2046536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8609F5-97C9-369D-FB79-D15239F11584}"/>
              </a:ext>
            </a:extLst>
          </p:cNvPr>
          <p:cNvSpPr txBox="1"/>
          <p:nvPr/>
        </p:nvSpPr>
        <p:spPr>
          <a:xfrm rot="19559535">
            <a:off x="3755157" y="2281066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inlet/outlet BCs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6CED73-9254-EB95-034F-1626FC0DF041}"/>
              </a:ext>
            </a:extLst>
          </p:cNvPr>
          <p:cNvSpPr/>
          <p:nvPr/>
        </p:nvSpPr>
        <p:spPr>
          <a:xfrm>
            <a:off x="4793236" y="3863005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DE5968-57FC-F2E0-5436-81492D40D03F}"/>
              </a:ext>
            </a:extLst>
          </p:cNvPr>
          <p:cNvSpPr txBox="1"/>
          <p:nvPr/>
        </p:nvSpPr>
        <p:spPr>
          <a:xfrm>
            <a:off x="4871549" y="4071663"/>
            <a:ext cx="712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OpenMC</a:t>
            </a:r>
          </a:p>
          <a:p>
            <a:endParaRPr lang="en-US" sz="7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36A040-032E-1C31-5C77-A003BDB2114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02551" y="3072190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92597A-5772-3975-6A14-39669FC6F895}"/>
              </a:ext>
            </a:extLst>
          </p:cNvPr>
          <p:cNvSpPr txBox="1"/>
          <p:nvPr/>
        </p:nvSpPr>
        <p:spPr>
          <a:xfrm rot="2037373">
            <a:off x="3627413" y="3488170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temperature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3D5B49E-B3DF-D97C-0240-B0010BE8F0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48298" y="1919265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E4A917-D0A8-FCC8-8D4E-65F925AE006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48298" y="2972767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207220-37EA-E4D6-80CB-9639E60E184A}"/>
              </a:ext>
            </a:extLst>
          </p:cNvPr>
          <p:cNvSpPr txBox="1"/>
          <p:nvPr/>
        </p:nvSpPr>
        <p:spPr>
          <a:xfrm rot="2037373">
            <a:off x="3870240" y="3339875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density</a:t>
            </a: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A6424B69-6294-BEF8-7CB8-C02327303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720" y="2018926"/>
            <a:ext cx="3555381" cy="187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US" sz="5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Write OpenMC tallies into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Read temperature, density, displacement from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 into OpenMC</a:t>
            </a:r>
          </a:p>
          <a:p>
            <a:pPr lvl="1"/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latin typeface="Avenir Next LT Pro" panose="020B0504020202020204" pitchFamily="34" charset="77"/>
                <a:cs typeface="Al Nile" pitchFamily="2" charset="-78"/>
              </a:rPr>
              <a:t>Allows OpenMC to interact with MOOSE for 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physics feedback and postprocessing</a:t>
            </a:r>
          </a:p>
          <a:p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F4F6D6-5A74-BA5E-5F76-F1AEB2861A9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85404" y="3240845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2FAFBA-4F95-02A3-7C30-037C1C4D220E}"/>
              </a:ext>
            </a:extLst>
          </p:cNvPr>
          <p:cNvSpPr txBox="1"/>
          <p:nvPr/>
        </p:nvSpPr>
        <p:spPr>
          <a:xfrm rot="2037373">
            <a:off x="3580798" y="3656825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geometry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9BD1B-D73A-3CE1-000F-CA57A9CC798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64491" y="3412106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A079D4-12CD-D691-6EBA-6825ADD7BF71}"/>
              </a:ext>
            </a:extLst>
          </p:cNvPr>
          <p:cNvSpPr txBox="1"/>
          <p:nvPr/>
        </p:nvSpPr>
        <p:spPr>
          <a:xfrm rot="2037373">
            <a:off x="3392559" y="3828086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222176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Instructions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91A47-0C41-6508-B2AD-CEE5B50E056D}"/>
              </a:ext>
            </a:extLst>
          </p:cNvPr>
          <p:cNvSpPr txBox="1"/>
          <p:nvPr/>
        </p:nvSpPr>
        <p:spPr>
          <a:xfrm>
            <a:off x="3271100" y="3921551"/>
            <a:ext cx="2869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if Docker works:</a:t>
            </a:r>
          </a:p>
          <a:p>
            <a:endParaRPr lang="en-US" dirty="0"/>
          </a:p>
          <a:p>
            <a:r>
              <a:rPr lang="en-US" dirty="0">
                <a:latin typeface="Courier" pitchFamily="2" charset="0"/>
              </a:rPr>
              <a:t>cd openmc/live</a:t>
            </a:r>
          </a:p>
          <a:p>
            <a:r>
              <a:rPr lang="en-US" dirty="0">
                <a:latin typeface="Courier" pitchFamily="2" charset="0"/>
              </a:rPr>
              <a:t>cardinal-opt -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testing.i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242058-2262-B554-2EFF-B579559802E4}"/>
              </a:ext>
            </a:extLst>
          </p:cNvPr>
          <p:cNvSpPr/>
          <p:nvPr/>
        </p:nvSpPr>
        <p:spPr>
          <a:xfrm>
            <a:off x="377073" y="999241"/>
            <a:ext cx="8520600" cy="16040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Compiling Cardinal </a:t>
            </a:r>
            <a:r>
              <a:rPr lang="en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(After the workshop!)</a:t>
            </a:r>
            <a:endParaRPr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B03314-3B1C-B417-5A41-4950E4E8A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80386"/>
            <a:ext cx="8520600" cy="3831417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git clone https://github.com/neams-th-coe/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cardinal.git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cd cardinal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./scripts/get-</a:t>
            </a:r>
            <a:r>
              <a:rPr lang="en-US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dependencies.sh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./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update_and_rebuild_petsc.sh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./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update_and_rebuild_libmesh.sh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./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update_and_rebuild_wasp.sh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make -j8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Compile all dependencies with a single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latin typeface="+mj-lt"/>
              </a:rPr>
              <a:t>make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command, which gives you:</a:t>
            </a:r>
          </a:p>
          <a:p>
            <a:pPr lvl="1"/>
            <a:r>
              <a:rPr lang="en-US" dirty="0"/>
              <a:t>Cardinal executable (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cardinal/cardinal-opt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“standalone” OpenMC executable (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cardinal/build/openmc/bin/openmc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“standalone” NekRS executable (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cardinal/install/bin/</a:t>
            </a:r>
            <a:r>
              <a:rPr lang="en-US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nrsmpi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Can selectively enable parts of Cardinal using ENABLE_NEK, ENABLE_OPENMC, ENABLE_DAGMC</a:t>
            </a:r>
          </a:p>
          <a:p>
            <a:pPr lvl="1"/>
            <a:endParaRPr lang="en-US" dirty="0"/>
          </a:p>
          <a:p>
            <a:r>
              <a:rPr lang="en-US" dirty="0"/>
              <a:t>General workflow: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Develop ”standalone” NekRS/OpenMC input files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Develop a MOOSE-type “wrapper” input file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i="1" dirty="0"/>
              <a:t>Ready to run!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90EDC-38C4-872F-5F89-8A2FA494596F}"/>
              </a:ext>
            </a:extLst>
          </p:cNvPr>
          <p:cNvSpPr txBox="1"/>
          <p:nvPr/>
        </p:nvSpPr>
        <p:spPr>
          <a:xfrm>
            <a:off x="6833813" y="1074655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B3CEFB"/>
                </a:solidFill>
              </a:rPr>
              <a:t>download the Cardinal 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E8224-BCE7-B150-8F54-FED0DD7BDEE4}"/>
              </a:ext>
            </a:extLst>
          </p:cNvPr>
          <p:cNvSpPr txBox="1"/>
          <p:nvPr/>
        </p:nvSpPr>
        <p:spPr>
          <a:xfrm>
            <a:off x="6834430" y="150119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download the OpenMC and NekRS </a:t>
            </a:r>
          </a:p>
          <a:p>
            <a:r>
              <a:rPr lang="en-US" sz="9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9A55D-ADEA-D3E4-8165-765948AE78B1}"/>
              </a:ext>
            </a:extLst>
          </p:cNvPr>
          <p:cNvSpPr txBox="1"/>
          <p:nvPr/>
        </p:nvSpPr>
        <p:spPr>
          <a:xfrm>
            <a:off x="6833813" y="1968663"/>
            <a:ext cx="2133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build MOOSE 3rd-party dependencies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ACAF0-C578-3406-A953-5C3A9E71EEA1}"/>
              </a:ext>
            </a:extLst>
          </p:cNvPr>
          <p:cNvSpPr txBox="1"/>
          <p:nvPr/>
        </p:nvSpPr>
        <p:spPr>
          <a:xfrm>
            <a:off x="6834430" y="2372482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compile Cardinal</a:t>
            </a:r>
          </a:p>
        </p:txBody>
      </p:sp>
    </p:spTree>
    <p:extLst>
      <p:ext uri="{BB962C8B-B14F-4D97-AF65-F5344CB8AC3E}">
        <p14:creationId xmlns:p14="http://schemas.microsoft.com/office/powerpoint/2010/main" val="2733573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Involved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6058" y="863549"/>
            <a:ext cx="7981594" cy="3757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/>
              <a:t>Git repository: </a:t>
            </a:r>
            <a:r>
              <a:rPr lang="en-US" sz="1600" dirty="0">
                <a:hlinkClick r:id="rId3"/>
              </a:rPr>
              <a:t>https://github.com/neams-th-coe/cardinal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Discussions page: </a:t>
            </a:r>
            <a:r>
              <a:rPr lang="en-US" sz="1600" dirty="0">
                <a:hlinkClick r:id="rId4"/>
              </a:rPr>
              <a:t>https://github.com/neams-th-coe/cardinal/discussions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Documentation: </a:t>
            </a:r>
            <a:r>
              <a:rPr lang="en-US" sz="1600" dirty="0">
                <a:hlinkClick r:id="rId5"/>
              </a:rPr>
              <a:t>https://cardinal.cels.anl.gov/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Contact us directly!</a:t>
            </a:r>
          </a:p>
          <a:p>
            <a:endParaRPr lang="en-US" sz="1600" dirty="0"/>
          </a:p>
          <a:p>
            <a:pPr lvl="1"/>
            <a:r>
              <a:rPr lang="en-US" dirty="0"/>
              <a:t>April Novak: </a:t>
            </a:r>
            <a:r>
              <a:rPr lang="en-US" dirty="0">
                <a:hlinkClick r:id="rId6"/>
              </a:rPr>
              <a:t>ajnovak2@Illinois.edu</a:t>
            </a:r>
            <a:r>
              <a:rPr lang="en-US" dirty="0"/>
              <a:t> (Cardinal lead)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Paul Romano: </a:t>
            </a:r>
            <a:r>
              <a:rPr lang="en-US" dirty="0">
                <a:hlinkClick r:id="rId7"/>
              </a:rPr>
              <a:t>promano@anl.gov</a:t>
            </a:r>
            <a:r>
              <a:rPr lang="en-US" dirty="0"/>
              <a:t> (OpenMC lead)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Dillon Shaver: </a:t>
            </a:r>
            <a:r>
              <a:rPr lang="en-US" dirty="0">
                <a:hlinkClick r:id="rId8"/>
              </a:rPr>
              <a:t>dshaver@anl.gov</a:t>
            </a:r>
            <a:r>
              <a:rPr lang="en-US" dirty="0"/>
              <a:t> (Nek lead)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42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Tokamak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29322" y="863550"/>
            <a:ext cx="526958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r>
              <a:rPr lang="en-US" sz="1500" dirty="0"/>
              <a:t>Link: </a:t>
            </a:r>
            <a:r>
              <a:rPr lang="en-US" sz="1500" dirty="0">
                <a:hlinkClick r:id="rId3"/>
              </a:rPr>
              <a:t>https://cardinal.cels.anl.gov/tutorials/tokamak.html</a:t>
            </a:r>
            <a:r>
              <a:rPr lang="en-US" sz="1500" dirty="0"/>
              <a:t> 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Objectives:</a:t>
            </a:r>
          </a:p>
          <a:p>
            <a:pPr lvl="1"/>
            <a:r>
              <a:rPr lang="en-US" dirty="0"/>
              <a:t>How to generate a CAD Monte Carlo geometry</a:t>
            </a:r>
          </a:p>
          <a:p>
            <a:pPr lvl="1"/>
            <a:r>
              <a:rPr lang="en-US" dirty="0"/>
              <a:t>How to set up Cardinal input files for coupling OpenMC with heat conduction</a:t>
            </a:r>
          </a:p>
          <a:p>
            <a:pPr lvl="1"/>
            <a:r>
              <a:rPr lang="en-US" dirty="0"/>
              <a:t>How to visualize Cardinal output files</a:t>
            </a:r>
          </a:p>
          <a:p>
            <a:pPr lvl="1"/>
            <a:endParaRPr lang="en-US" dirty="0"/>
          </a:p>
          <a:p>
            <a:r>
              <a:rPr lang="en-US" sz="1500" dirty="0"/>
              <a:t>Input files:</a:t>
            </a:r>
          </a:p>
          <a:p>
            <a:pPr lvl="1"/>
            <a:r>
              <a:rPr lang="en-US" dirty="0"/>
              <a:t>Meshes</a:t>
            </a:r>
          </a:p>
          <a:p>
            <a:pPr lvl="1"/>
            <a:r>
              <a:rPr lang="en-US" dirty="0"/>
              <a:t>MOOSE heat conduction solve: </a:t>
            </a:r>
            <a:r>
              <a:rPr lang="en-US" dirty="0" err="1">
                <a:solidFill>
                  <a:schemeClr val="accent1"/>
                </a:solidFill>
              </a:rPr>
              <a:t>solid.i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“Standalone” OpenMC solve: </a:t>
            </a:r>
            <a:r>
              <a:rPr lang="en-US" dirty="0" err="1">
                <a:solidFill>
                  <a:schemeClr val="accent1"/>
                </a:solidFill>
              </a:rPr>
              <a:t>model.py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Cardinal wrapping solve: </a:t>
            </a:r>
            <a:r>
              <a:rPr lang="en-US" dirty="0" err="1">
                <a:solidFill>
                  <a:schemeClr val="accent1"/>
                </a:solidFill>
              </a:rPr>
              <a:t>openmc.i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36605-10DE-2E26-A413-E6554B1C5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50" y="1400175"/>
            <a:ext cx="3695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7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Geometry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80F4A-54E9-8AFD-DE35-10747B108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0" y="2120382"/>
            <a:ext cx="1832846" cy="2187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3928AD-D154-FBD7-3D58-30419E7E7568}"/>
              </a:ext>
            </a:extLst>
          </p:cNvPr>
          <p:cNvSpPr txBox="1"/>
          <p:nvPr/>
        </p:nvSpPr>
        <p:spPr>
          <a:xfrm>
            <a:off x="226299" y="4319462"/>
            <a:ext cx="1947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2"/>
                </a:solidFill>
              </a:rPr>
              <a:t>Section of a tokamak built using CAD.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DF894-F7F2-02BB-CC5E-177F2AB00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34" y="2413262"/>
            <a:ext cx="1804205" cy="1517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45262-6118-6076-5792-023046884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172" y="2120382"/>
            <a:ext cx="1423848" cy="1844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6015D-BAC4-D720-C762-DA37192CC93A}"/>
              </a:ext>
            </a:extLst>
          </p:cNvPr>
          <p:cNvSpPr txBox="1"/>
          <p:nvPr/>
        </p:nvSpPr>
        <p:spPr>
          <a:xfrm>
            <a:off x="2523403" y="2086380"/>
            <a:ext cx="1091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1"/>
                </a:solidFill>
              </a:rPr>
              <a:t>Facet the surfaces.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E4A89B-C148-1384-1576-9243060AF56A}"/>
              </a:ext>
            </a:extLst>
          </p:cNvPr>
          <p:cNvCxnSpPr>
            <a:cxnSpLocks/>
          </p:cNvCxnSpPr>
          <p:nvPr/>
        </p:nvCxnSpPr>
        <p:spPr>
          <a:xfrm>
            <a:off x="1927208" y="3192464"/>
            <a:ext cx="4200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B499F490-41E8-9A80-4EDC-BB1E30A1E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5294" y="608594"/>
            <a:ext cx="814845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500" b="1" dirty="0">
                <a:latin typeface="Avenir Next LT Pro" panose="020B0504020202020204" pitchFamily="34" charset="77"/>
              </a:rPr>
              <a:t>Volume unstructured mesh</a:t>
            </a:r>
            <a:r>
              <a:rPr lang="en-US" sz="1500" dirty="0"/>
              <a:t>: heat conduction, tallying in OpenMC, and reading/writing multiphysics data in/out of OpenMC</a:t>
            </a:r>
          </a:p>
          <a:p>
            <a:r>
              <a:rPr lang="en-US" sz="1500" b="1" dirty="0">
                <a:latin typeface="Avenir Next LT Pro" panose="020B0504020202020204" pitchFamily="34" charset="77"/>
              </a:rPr>
              <a:t>Surface unstructured mesh</a:t>
            </a:r>
            <a:r>
              <a:rPr lang="en-US" sz="1500" dirty="0"/>
              <a:t>: to enclose cells for Monte Carlo transport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5DB655-129E-8A02-CBA3-AEA800626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826" y="2280126"/>
            <a:ext cx="2552702" cy="18246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2B2A0E-38E4-CDBC-5748-6AD8759C2AAE}"/>
              </a:ext>
            </a:extLst>
          </p:cNvPr>
          <p:cNvSpPr txBox="1"/>
          <p:nvPr/>
        </p:nvSpPr>
        <p:spPr>
          <a:xfrm>
            <a:off x="2816114" y="4319462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2"/>
                </a:solidFill>
              </a:rPr>
              <a:t>Mesh the volume to give the </a:t>
            </a:r>
          </a:p>
          <a:p>
            <a:pPr algn="ctr"/>
            <a:r>
              <a:rPr lang="en-US" sz="800" i="1" dirty="0">
                <a:solidFill>
                  <a:schemeClr val="bg2"/>
                </a:solidFill>
              </a:rPr>
              <a:t>VOLUME MESH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07681A-0CD8-0352-E983-0C3784BBEAAF}"/>
              </a:ext>
            </a:extLst>
          </p:cNvPr>
          <p:cNvSpPr txBox="1"/>
          <p:nvPr/>
        </p:nvSpPr>
        <p:spPr>
          <a:xfrm>
            <a:off x="5456483" y="4319462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2"/>
                </a:solidFill>
              </a:rPr>
              <a:t>Export just the surfaces to get the </a:t>
            </a:r>
          </a:p>
          <a:p>
            <a:pPr algn="ctr"/>
            <a:r>
              <a:rPr lang="en-US" sz="800" i="1" dirty="0">
                <a:solidFill>
                  <a:schemeClr val="bg2"/>
                </a:solidFill>
              </a:rPr>
              <a:t>SURFACE MESH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AE28A8-5368-0894-92E0-A5B58A859957}"/>
              </a:ext>
            </a:extLst>
          </p:cNvPr>
          <p:cNvCxnSpPr>
            <a:cxnSpLocks/>
          </p:cNvCxnSpPr>
          <p:nvPr/>
        </p:nvCxnSpPr>
        <p:spPr>
          <a:xfrm>
            <a:off x="4914970" y="3190813"/>
            <a:ext cx="42006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833F347-3C48-EAC0-FC3E-FD7E9056764E}"/>
              </a:ext>
            </a:extLst>
          </p:cNvPr>
          <p:cNvSpPr/>
          <p:nvPr/>
        </p:nvSpPr>
        <p:spPr>
          <a:xfrm>
            <a:off x="5646656" y="3357799"/>
            <a:ext cx="546754" cy="412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532A69-80FC-5C60-9FAF-EC012510DE62}"/>
              </a:ext>
            </a:extLst>
          </p:cNvPr>
          <p:cNvCxnSpPr>
            <a:stCxn id="20" idx="3"/>
            <a:endCxn id="6" idx="1"/>
          </p:cNvCxnSpPr>
          <p:nvPr/>
        </p:nvCxnSpPr>
        <p:spPr>
          <a:xfrm flipV="1">
            <a:off x="6193410" y="3171881"/>
            <a:ext cx="721924" cy="3923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604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Geometry: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tokamak.jou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C231C-89AD-A5CA-3000-96C7CD75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65572"/>
            <a:ext cx="7772400" cy="316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5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Geometry: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tokamak.jou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0515A-D1A0-37B6-B7B2-0C9DC6CE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en-US" sz="1800" dirty="0">
                <a:solidFill>
                  <a:schemeClr val="bg2"/>
                </a:solidFill>
              </a:rPr>
              <a:t>mport STEP file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  prepare geometry  mesh  export</a:t>
            </a: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630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Geometry: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tokamak.jou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0515A-D1A0-37B6-B7B2-0C9DC6CE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57270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i</a:t>
            </a:r>
            <a:r>
              <a:rPr lang="en-US" sz="18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mport STEP file</a:t>
            </a:r>
            <a:r>
              <a:rPr lang="en-US" sz="1800" b="1" dirty="0">
                <a:solidFill>
                  <a:schemeClr val="bg2"/>
                </a:solidFill>
                <a:latin typeface="Avenir Next LT Pro" panose="020B0504020202020204" pitchFamily="34" charset="77"/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prepare geometry  mesh  export</a:t>
            </a: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16E90-ECCA-C2B9-6403-7140D95E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92" y="1732213"/>
            <a:ext cx="2556039" cy="26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3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078771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(Re)-Introduction to Cardinal and OpenMC (15 min)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Tokamak, OpenMC + heat conduction coupling (75 min)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14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Geometry: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tokamak.jou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0515A-D1A0-37B6-B7B2-0C9DC6CE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572700"/>
          </a:xfrm>
        </p:spPr>
        <p:txBody>
          <a:bodyPr/>
          <a:lstStyle/>
          <a:p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import STEP file </a:t>
            </a:r>
            <a:r>
              <a:rPr lang="en-US" sz="1800" dirty="0">
                <a:solidFill>
                  <a:schemeClr val="bg2"/>
                </a:solidFill>
                <a:latin typeface="Fira Sans" panose="020B0503050000020004" pitchFamily="34" charset="0"/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</a:t>
            </a:r>
            <a:r>
              <a:rPr lang="en-US" sz="1800" b="1" dirty="0">
                <a:solidFill>
                  <a:schemeClr val="bg2"/>
                </a:solidFill>
                <a:latin typeface="Avenir Next LT Pro" panose="020B0504020202020204" pitchFamily="34" charset="77"/>
                <a:sym typeface="Wingdings" pitchFamily="2" charset="2"/>
              </a:rPr>
              <a:t>prepare geometry 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mesh  export</a:t>
            </a: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2FA66-43B7-DA73-515A-3E002ED8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28" y="1865005"/>
            <a:ext cx="2606155" cy="2537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10C9D-2FBA-3794-1977-D496E2743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254" y="1952242"/>
            <a:ext cx="3262329" cy="2450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C0CCE6-9995-E8D4-1B91-8D7C642B6496}"/>
              </a:ext>
            </a:extLst>
          </p:cNvPr>
          <p:cNvSpPr txBox="1"/>
          <p:nvPr/>
        </p:nvSpPr>
        <p:spPr>
          <a:xfrm>
            <a:off x="3096622" y="3154910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sweep into 3D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A3C460-561E-C16C-FC3C-B87068B5288C}"/>
              </a:ext>
            </a:extLst>
          </p:cNvPr>
          <p:cNvCxnSpPr>
            <a:cxnSpLocks/>
          </p:cNvCxnSpPr>
          <p:nvPr/>
        </p:nvCxnSpPr>
        <p:spPr>
          <a:xfrm flipV="1">
            <a:off x="3346142" y="3133661"/>
            <a:ext cx="82055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5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Geometry: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tokamak.jou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0515A-D1A0-37B6-B7B2-0C9DC6CE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315714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import STEP file </a:t>
            </a:r>
            <a:r>
              <a:rPr lang="en-US" sz="1800" dirty="0">
                <a:solidFill>
                  <a:schemeClr val="bg2"/>
                </a:solidFill>
                <a:latin typeface="Fira Sans" panose="020B0503050000020004" pitchFamily="34" charset="0"/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</a:t>
            </a:r>
            <a:r>
              <a:rPr lang="en-US" sz="1800" b="1" dirty="0">
                <a:solidFill>
                  <a:schemeClr val="bg2"/>
                </a:solidFill>
                <a:latin typeface="Avenir Next LT Pro" panose="020B0504020202020204" pitchFamily="34" charset="77"/>
                <a:sym typeface="Wingdings" pitchFamily="2" charset="2"/>
              </a:rPr>
              <a:t>prepare geometry 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mesh  export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  <a:latin typeface="Fira Sans" panose="020B0503050000020004" pitchFamily="34" charset="0"/>
              </a:rPr>
              <a:t>Create material tags and assign to blocks (this is how we tell OpenMC where to place material compositions):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create material 'ss316' </a:t>
            </a:r>
            <a:r>
              <a:rPr lang="en-US" dirty="0" err="1">
                <a:solidFill>
                  <a:schemeClr val="accent1"/>
                </a:solidFill>
                <a:latin typeface="Courier" pitchFamily="2" charset="0"/>
              </a:rPr>
              <a:t>property_group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 'CUBIT-ABAQUS’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block 5 material 'ss316'</a:t>
            </a:r>
          </a:p>
        </p:txBody>
      </p:sp>
    </p:spTree>
    <p:extLst>
      <p:ext uri="{BB962C8B-B14F-4D97-AF65-F5344CB8AC3E}">
        <p14:creationId xmlns:p14="http://schemas.microsoft.com/office/powerpoint/2010/main" val="144690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Geometry: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tokamak.jou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0515A-D1A0-37B6-B7B2-0C9DC6CE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315714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import STEP file </a:t>
            </a:r>
            <a:r>
              <a:rPr lang="en-US" sz="1800" dirty="0">
                <a:solidFill>
                  <a:schemeClr val="bg2"/>
                </a:solidFill>
                <a:latin typeface="Fira Sans" panose="020B0503050000020004" pitchFamily="34" charset="0"/>
                <a:sym typeface="Wingdings" pitchFamily="2" charset="2"/>
              </a:rPr>
              <a:t> 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prepare geometry  </a:t>
            </a:r>
            <a:r>
              <a:rPr lang="en-US" sz="1800" b="1" dirty="0">
                <a:solidFill>
                  <a:schemeClr val="bg2"/>
                </a:solidFill>
                <a:latin typeface="Avenir Next LT Pro" panose="020B0504020202020204" pitchFamily="34" charset="77"/>
                <a:sym typeface="Wingdings" pitchFamily="2" charset="2"/>
              </a:rPr>
              <a:t>mesh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  </a:t>
            </a:r>
            <a:r>
              <a:rPr lang="en-US" sz="1800" b="1" dirty="0">
                <a:solidFill>
                  <a:schemeClr val="bg2"/>
                </a:solidFill>
                <a:latin typeface="Avenir Next LT Pro" panose="020B0504020202020204" pitchFamily="34" charset="77"/>
                <a:sym typeface="Wingdings" pitchFamily="2" charset="2"/>
              </a:rPr>
              <a:t>export</a:t>
            </a: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marL="114300" indent="0">
              <a:buNone/>
            </a:pPr>
            <a:endParaRPr lang="en-US" dirty="0">
              <a:solidFill>
                <a:schemeClr val="bg2"/>
              </a:solidFill>
              <a:latin typeface="Fira Sans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64932-1D5D-FCD0-A79D-573EAFC1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15" y="1670732"/>
            <a:ext cx="3405737" cy="2486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FDCDE-3D24-AD25-DF00-E446CBFEEAFC}"/>
              </a:ext>
            </a:extLst>
          </p:cNvPr>
          <p:cNvSpPr txBox="1"/>
          <p:nvPr/>
        </p:nvSpPr>
        <p:spPr>
          <a:xfrm>
            <a:off x="1442301" y="4276819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CCE90-70BA-CE4D-5C29-3B4DC524BD4A}"/>
              </a:ext>
            </a:extLst>
          </p:cNvPr>
          <p:cNvSpPr txBox="1"/>
          <p:nvPr/>
        </p:nvSpPr>
        <p:spPr>
          <a:xfrm>
            <a:off x="4762107" y="4283296"/>
            <a:ext cx="3615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graveyard, then export surface mesh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57842D-E985-FA90-F3FA-996F5F877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80" y="1670731"/>
            <a:ext cx="4373072" cy="24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3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MOOSE Heat C</a:t>
            </a:r>
            <a:r>
              <a:rPr lang="en-US" dirty="0"/>
              <a:t>o</a:t>
            </a:r>
            <a:r>
              <a:rPr lang="en" dirty="0" err="1"/>
              <a:t>nduction</a:t>
            </a:r>
            <a:r>
              <a:rPr lang="en" dirty="0"/>
              <a:t> Model: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solid_standalone.i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9FD5-DC81-D1A1-24F4-9577F675B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89" y="904974"/>
            <a:ext cx="2969730" cy="2168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A4D0892-7465-3355-A653-38C98E863C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00075"/>
                <a:ext cx="5561199" cy="34164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Mesh</a:t>
                </a:r>
              </a:p>
              <a:p>
                <a:r>
                  <a:rPr lang="en-US" dirty="0"/>
                  <a:t>Governing equation (cooling is approximated by a volumetric heat sink)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h𝑒𝑎𝑡𝑖𝑛𝑔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𝑐𝑜𝑜𝑙𝑖𝑛𝑔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𝑐𝑜𝑜𝑙𝑖𝑛𝑔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h𝑒𝑎𝑡𝑖𝑛𝑔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𝑑𝐴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Boundary conditions</a:t>
                </a:r>
              </a:p>
              <a:p>
                <a:r>
                  <a:rPr lang="en-US" dirty="0"/>
                  <a:t>Initial conditions</a:t>
                </a:r>
              </a:p>
              <a:p>
                <a:r>
                  <a:rPr lang="en-US" dirty="0"/>
                  <a:t>Material properties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A4D0892-7465-3355-A653-38C98E863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00075"/>
                <a:ext cx="5561199" cy="3416400"/>
              </a:xfrm>
              <a:blipFill>
                <a:blip r:embed="rId4"/>
                <a:stretch>
                  <a:fillRect l="-66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54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OpenMC </a:t>
            </a:r>
            <a:r>
              <a:rPr lang="en" dirty="0"/>
              <a:t>Standalone Model: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model.py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openmc_standalone.i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C1B76-A2C6-1792-7896-AB5FBB1BB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XML files from </a:t>
            </a:r>
            <a:r>
              <a:rPr lang="en-US" b="1" dirty="0" err="1">
                <a:latin typeface="Avenir Next LT Pro" panose="020B0504020202020204" pitchFamily="34" charset="77"/>
              </a:rPr>
              <a:t>model.py</a:t>
            </a:r>
            <a:endParaRPr lang="en-US" b="1" dirty="0">
              <a:latin typeface="Avenir Next LT Pro" panose="020B0504020202020204" pitchFamily="34" charset="77"/>
            </a:endParaRPr>
          </a:p>
          <a:p>
            <a:pPr lvl="1"/>
            <a:r>
              <a:rPr lang="en-US" dirty="0"/>
              <a:t>Can run this just like you run a normal OpenMC model</a:t>
            </a:r>
          </a:p>
          <a:p>
            <a:endParaRPr lang="en-US" dirty="0"/>
          </a:p>
          <a:p>
            <a:r>
              <a:rPr lang="en-US" dirty="0"/>
              <a:t>Create a thin “wrapping” file with </a:t>
            </a:r>
            <a:r>
              <a:rPr lang="en-US" b="1" dirty="0" err="1">
                <a:latin typeface="Avenir Next LT Pro" panose="020B0504020202020204" pitchFamily="34" charset="77"/>
              </a:rPr>
              <a:t>openmc_standalone.i</a:t>
            </a:r>
            <a:endParaRPr lang="en-US" b="1" dirty="0">
              <a:latin typeface="Avenir Next LT Pro" panose="020B0504020202020204" pitchFamily="34" charset="77"/>
            </a:endParaRPr>
          </a:p>
          <a:p>
            <a:pPr lvl="1"/>
            <a:r>
              <a:rPr lang="en-US" dirty="0"/>
              <a:t>Maps data in/out of OpenMC into MOOSE </a:t>
            </a:r>
            <a:r>
              <a:rPr lang="en-US" dirty="0" err="1"/>
              <a:t>AuxVariables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Multiphysics Coupling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0AB03314-3B1C-B417-5A41-4950E4E8AA3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 algn="l">
                  <a:buNone/>
                </a:pPr>
                <a:r>
                  <a:rPr lang="en-US" dirty="0">
                    <a:solidFill>
                      <a:schemeClr val="bg2"/>
                    </a:solidFill>
                    <a:latin typeface="Fira Sans" panose="020B0503050000020004" pitchFamily="34" charset="0"/>
                  </a:rPr>
                  <a:t>Repeat until convergence:</a:t>
                </a:r>
                <a:endParaRPr lang="en-US" b="0" i="0" dirty="0">
                  <a:solidFill>
                    <a:schemeClr val="bg2"/>
                  </a:solidFill>
                  <a:effectLst/>
                  <a:latin typeface="Fira Sans" panose="020B0503050000020004" pitchFamily="34" charset="0"/>
                </a:endParaRPr>
              </a:p>
              <a:p>
                <a:pPr algn="l">
                  <a:buFont typeface="+mj-lt"/>
                  <a:buAutoNum type="arabicPeriod"/>
                </a:pPr>
                <a:endParaRPr lang="en-US" sz="1600" dirty="0">
                  <a:solidFill>
                    <a:schemeClr val="bg2"/>
                  </a:solidFill>
                  <a:latin typeface="Fira Sans" panose="020B0503050000020004" pitchFamily="34" charset="0"/>
                </a:endParaRP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Run MOOSE.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Send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to </a:t>
                </a:r>
                <a:r>
                  <a:rPr lang="en-US" sz="1600" dirty="0">
                    <a:solidFill>
                      <a:schemeClr val="bg2"/>
                    </a:solidFill>
                    <a:latin typeface="Fira Sans" panose="020B0503050000020004" pitchFamily="34" charset="0"/>
                  </a:rPr>
                  <a:t>OpenMC</a:t>
                </a: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 cells in order to update cros</a:t>
                </a:r>
                <a:r>
                  <a:rPr lang="en-US" sz="1600" dirty="0">
                    <a:solidFill>
                      <a:schemeClr val="bg2"/>
                    </a:solidFill>
                    <a:latin typeface="Fira Sans" panose="020B0503050000020004" pitchFamily="34" charset="0"/>
                  </a:rPr>
                  <a:t>s sections.</a:t>
                </a:r>
                <a:endParaRPr lang="en-US" sz="1600" b="0" i="0" dirty="0">
                  <a:solidFill>
                    <a:schemeClr val="bg2"/>
                  </a:solidFill>
                  <a:effectLst/>
                  <a:latin typeface="Fira Sans" panose="020B0503050000020004" pitchFamily="34" charset="0"/>
                </a:endParaRP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Run OpenMC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Send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to MOOSE as a volumetric heat source.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Is the simulation converged?</a:t>
                </a:r>
              </a:p>
              <a:p>
                <a:pPr lvl="1">
                  <a:buFont typeface="+mj-lt"/>
                  <a:buAutoNum type="arabicPeriod"/>
                </a:pPr>
                <a:endParaRPr lang="en-US" sz="1600" dirty="0">
                  <a:solidFill>
                    <a:schemeClr val="bg2"/>
                  </a:solidFill>
                  <a:latin typeface="Fira Sans" panose="020B0503050000020004" pitchFamily="34" charset="0"/>
                </a:endParaRPr>
              </a:p>
              <a:p>
                <a:pPr marL="596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600" b="0" i="0" dirty="0">
                  <a:solidFill>
                    <a:schemeClr val="bg2"/>
                  </a:solidFill>
                  <a:effectLst/>
                  <a:latin typeface="Fira Sans" panose="020B0503050000020004" pitchFamily="34" charset="0"/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0AB03314-3B1C-B417-5A41-4950E4E8A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213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MultiApps</a:t>
            </a:r>
            <a:r>
              <a:rPr lang="en" dirty="0"/>
              <a:t> and Transfers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DBEBD-6BC3-BED9-047D-D66D6BC2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1455"/>
            <a:ext cx="7772400" cy="29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26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Geometry Skinning</a:t>
            </a:r>
            <a:endParaRPr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DDA5E95-0773-6A6F-E1BB-414EA7FC9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6843244" cy="3416400"/>
          </a:xfrm>
        </p:spPr>
        <p:txBody>
          <a:bodyPr/>
          <a:lstStyle/>
          <a:p>
            <a:r>
              <a:rPr lang="en-US" dirty="0"/>
              <a:t>OpenMC can only use a single temperature/density for every cell (5 temperatures in this case!)</a:t>
            </a:r>
          </a:p>
          <a:p>
            <a:endParaRPr lang="en-US" dirty="0"/>
          </a:p>
          <a:p>
            <a:r>
              <a:rPr lang="en-US" dirty="0"/>
              <a:t>On-the-fly geometry refinement to resolve temperature, density fields (developed by Dr. Helen Brooks, UKAEA)</a:t>
            </a:r>
          </a:p>
          <a:p>
            <a:pPr lvl="1"/>
            <a:endParaRPr lang="en-US" dirty="0"/>
          </a:p>
          <a:p>
            <a:pPr lvl="1"/>
            <a:endParaRPr lang="en-US" dirty="0">
              <a:latin typeface="Fira Sans" panose="020B050305000002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17B9C-45A8-33D1-1C45-E3439FF0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15" y="286350"/>
            <a:ext cx="1758585" cy="17121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75B52-BAFB-8A2A-00BD-D2CB89B16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826" y="2763068"/>
            <a:ext cx="5917873" cy="22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6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Coupled </a:t>
            </a:r>
            <a:r>
              <a:rPr lang="en" dirty="0"/>
              <a:t>Model: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openmc.i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solid.i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14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8854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078771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Cardinal couples OpenMC to MOOSE for multiphysics feedback and data postprocessing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Additional tutorials which couple OpenMC to MOOSE: </a:t>
            </a:r>
            <a:r>
              <a:rPr lang="en-US" sz="1600" dirty="0">
                <a:solidFill>
                  <a:schemeClr val="bg1"/>
                </a:solidFill>
                <a:hlinkClick r:id="rId5"/>
              </a:rPr>
              <a:t>https://cardinal.cels.anl.gov/tutorials/index.html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64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078771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Objectives:</a:t>
            </a: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Introduce how to couple OpenMC to MOOSE</a:t>
            </a:r>
          </a:p>
          <a:p>
            <a:r>
              <a:rPr lang="en-US" sz="1600" dirty="0">
                <a:solidFill>
                  <a:schemeClr val="bg1"/>
                </a:solidFill>
              </a:rPr>
              <a:t>Learn how to apply multiphysics feedback to CAD Monte Carlo models</a:t>
            </a:r>
          </a:p>
          <a:p>
            <a:r>
              <a:rPr lang="en-US" sz="1600" dirty="0">
                <a:solidFill>
                  <a:schemeClr val="bg1"/>
                </a:solidFill>
              </a:rPr>
              <a:t>Explore data postprocessing in Cardinal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Assumptions:</a:t>
            </a: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Attended the OpenMC and MOOSE workshop sessions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Basic familiarity with Unix-based environment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Basic familiarity with radiation transport and heat conduction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Cardinal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6A40A569-E028-5C9A-6F9A-D9A532F1B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1" y="788135"/>
            <a:ext cx="8877698" cy="401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Couples the </a:t>
            </a:r>
            <a:r>
              <a:rPr lang="en-US" sz="1600" b="1" dirty="0">
                <a:latin typeface="Avenir Next LT Pro" panose="020B0504020202020204" pitchFamily="34" charset="77"/>
                <a:cs typeface="Al Nile" pitchFamily="2" charset="-78"/>
              </a:rPr>
              <a:t>OpenMC Monte Carlo neutron and photon </a:t>
            </a:r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transport code to </a:t>
            </a:r>
            <a:r>
              <a:rPr lang="en-US" sz="1600" b="1" dirty="0">
                <a:latin typeface="Avenir Next LT Pro" panose="020B0504020202020204" pitchFamily="34" charset="77"/>
                <a:cs typeface="Al Nile" pitchFamily="2" charset="-78"/>
              </a:rPr>
              <a:t>MOOSE</a:t>
            </a:r>
          </a:p>
          <a:p>
            <a:pPr marL="114300" indent="0">
              <a:buNone/>
            </a:pPr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Open source, extensible for research purposes</a:t>
            </a: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Adopt best practices for software development</a:t>
            </a: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High performance, scalable on HPC</a:t>
            </a:r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Can be used to predict: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Tritium breeding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Nuclear heating (power deposition)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Shielding requirements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Material activation, radioactive waste classification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Material damage (DPA), gas production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Non-proliferation analyses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Diagnostics, sensor responses</a:t>
            </a:r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9F4FF-5BE7-5AAC-BFB9-846CE7173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38" y="1726726"/>
            <a:ext cx="3229602" cy="1864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9DE0C2-EAAA-4B22-6DD5-740171AD4955}"/>
              </a:ext>
            </a:extLst>
          </p:cNvPr>
          <p:cNvSpPr txBox="1"/>
          <p:nvPr/>
        </p:nvSpPr>
        <p:spPr>
          <a:xfrm>
            <a:off x="5958421" y="1495898"/>
            <a:ext cx="2517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Tritium production in a breeder module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D86FD90-3AEF-67FC-C413-53A8F8B1D15B}"/>
              </a:ext>
            </a:extLst>
          </p:cNvPr>
          <p:cNvSpPr/>
          <p:nvPr/>
        </p:nvSpPr>
        <p:spPr>
          <a:xfrm>
            <a:off x="4703975" y="3087728"/>
            <a:ext cx="226244" cy="15933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2322E-6B40-448B-70F8-8C47578A5817}"/>
              </a:ext>
            </a:extLst>
          </p:cNvPr>
          <p:cNvSpPr txBox="1"/>
          <p:nvPr/>
        </p:nvSpPr>
        <p:spPr>
          <a:xfrm>
            <a:off x="4972052" y="3878430"/>
            <a:ext cx="1862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and how these are influenced by OTHER PHYSICS</a:t>
            </a:r>
          </a:p>
        </p:txBody>
      </p:sp>
    </p:spTree>
    <p:extLst>
      <p:ext uri="{BB962C8B-B14F-4D97-AF65-F5344CB8AC3E}">
        <p14:creationId xmlns:p14="http://schemas.microsoft.com/office/powerpoint/2010/main" val="214021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OpenMC</a:t>
            </a:r>
            <a:r>
              <a:rPr lang="en-US" sz="14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latin typeface="Avenir Next LT Pro" panose="020B0504020202020204" pitchFamily="34" charset="77"/>
              </a:rPr>
              <a:t>Modes/solvers</a:t>
            </a:r>
            <a:r>
              <a:rPr lang="en-US" sz="1600" dirty="0">
                <a:latin typeface="Avenir Next LT Pro" panose="020B0504020202020204" pitchFamily="34" charset="77"/>
              </a:rPr>
              <a:t>: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Fixed-source</a:t>
            </a:r>
            <a:r>
              <a:rPr lang="en-US" sz="1600" dirty="0">
                <a:latin typeface="Avenir Next LT Pro" panose="020B0504020202020204" pitchFamily="34" charset="77"/>
              </a:rPr>
              <a:t>, </a:t>
            </a:r>
            <a:r>
              <a:rPr lang="en-US" sz="1600" i="1" dirty="0">
                <a:latin typeface="Avenir Next LT Pro" panose="020B0504020202020204" pitchFamily="34" charset="77"/>
              </a:rPr>
              <a:t>k</a:t>
            </a:r>
            <a:r>
              <a:rPr lang="en-US" sz="1600" dirty="0">
                <a:latin typeface="Avenir Next LT Pro" panose="020B0504020202020204" pitchFamily="34" charset="77"/>
              </a:rPr>
              <a:t>-eigenvalue, depletion, volume, geometry plotting</a:t>
            </a: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7" name="Picture 6" descr="A circular design with pink and blue circles&#10;&#10;Description automatically generated">
            <a:extLst>
              <a:ext uri="{FF2B5EF4-FFF2-40B4-BE49-F238E27FC236}">
                <a16:creationId xmlns:a16="http://schemas.microsoft.com/office/drawing/2014/main" id="{B2A41AD3-7571-36DE-534F-18D98E87D1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83" y="1672868"/>
            <a:ext cx="2630533" cy="2630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E2D67-B037-EA84-FBDE-18C288655B9A}"/>
              </a:ext>
            </a:extLst>
          </p:cNvPr>
          <p:cNvSpPr txBox="1"/>
          <p:nvPr/>
        </p:nvSpPr>
        <p:spPr>
          <a:xfrm>
            <a:off x="225505" y="4430359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Fixed source neutron-photon transport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E638D-307A-2326-D42F-7E5F6C35BBD8}"/>
              </a:ext>
            </a:extLst>
          </p:cNvPr>
          <p:cNvSpPr txBox="1"/>
          <p:nvPr/>
        </p:nvSpPr>
        <p:spPr>
          <a:xfrm>
            <a:off x="6075605" y="4407276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built-in geometry plotter</a:t>
            </a:r>
          </a:p>
          <a:p>
            <a:pPr marL="342900" lvl="1" algn="ctr"/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4" name="Picture 13" descr="A multicolored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559C24C2-BD31-7800-6037-D3C9EB8E2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87" y="2024904"/>
            <a:ext cx="3424187" cy="2005639"/>
          </a:xfrm>
          <a:custGeom>
            <a:avLst/>
            <a:gdLst>
              <a:gd name="connsiteX0" fmla="*/ 0 w 2701765"/>
              <a:gd name="connsiteY0" fmla="*/ 0 h 1582497"/>
              <a:gd name="connsiteX1" fmla="*/ 2701765 w 2701765"/>
              <a:gd name="connsiteY1" fmla="*/ 0 h 1582497"/>
              <a:gd name="connsiteX2" fmla="*/ 2701765 w 2701765"/>
              <a:gd name="connsiteY2" fmla="*/ 1140588 h 1582497"/>
              <a:gd name="connsiteX3" fmla="*/ 681574 w 2701765"/>
              <a:gd name="connsiteY3" fmla="*/ 1535228 h 1582497"/>
              <a:gd name="connsiteX4" fmla="*/ 690808 w 2701765"/>
              <a:gd name="connsiteY4" fmla="*/ 1582497 h 1582497"/>
              <a:gd name="connsiteX5" fmla="*/ 0 w 2701765"/>
              <a:gd name="connsiteY5" fmla="*/ 1582497 h 158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1765" h="1582497">
                <a:moveTo>
                  <a:pt x="0" y="0"/>
                </a:moveTo>
                <a:lnTo>
                  <a:pt x="2701765" y="0"/>
                </a:lnTo>
                <a:lnTo>
                  <a:pt x="2701765" y="1140588"/>
                </a:lnTo>
                <a:lnTo>
                  <a:pt x="681574" y="1535228"/>
                </a:lnTo>
                <a:lnTo>
                  <a:pt x="690808" y="1582497"/>
                </a:lnTo>
                <a:lnTo>
                  <a:pt x="0" y="1582497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52253-A242-8C0D-00FA-8B26C0F390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76" y="1549715"/>
            <a:ext cx="2341998" cy="27906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C0502B-A2F6-8581-D37E-2C100C351296}"/>
              </a:ext>
            </a:extLst>
          </p:cNvPr>
          <p:cNvSpPr txBox="1"/>
          <p:nvPr/>
        </p:nvSpPr>
        <p:spPr>
          <a:xfrm>
            <a:off x="3343327" y="4430359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tx1"/>
                </a:solidFill>
                <a:latin typeface="Avenir Next LT Pro" panose="020B0504020202020204" pitchFamily="34" charset="77"/>
              </a:rPr>
              <a:t>k</a:t>
            </a:r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-eigenvalue neutron transport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5E934-DF78-4716-2799-D15BB85E7256}"/>
              </a:ext>
            </a:extLst>
          </p:cNvPr>
          <p:cNvSpPr txBox="1"/>
          <p:nvPr/>
        </p:nvSpPr>
        <p:spPr>
          <a:xfrm>
            <a:off x="177587" y="4615025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Breeder blanket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CECFB-87CE-21C7-8697-63C9374845BA}"/>
              </a:ext>
            </a:extLst>
          </p:cNvPr>
          <p:cNvSpPr txBox="1"/>
          <p:nvPr/>
        </p:nvSpPr>
        <p:spPr>
          <a:xfrm>
            <a:off x="3178901" y="4638108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D7E3B-ED18-F585-42B5-4D099DAB63D6}"/>
              </a:ext>
            </a:extLst>
          </p:cNvPr>
          <p:cNvSpPr txBox="1"/>
          <p:nvPr/>
        </p:nvSpPr>
        <p:spPr>
          <a:xfrm>
            <a:off x="5866293" y="4587225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test reactor</a:t>
            </a:r>
          </a:p>
        </p:txBody>
      </p:sp>
    </p:spTree>
    <p:extLst>
      <p:ext uri="{BB962C8B-B14F-4D97-AF65-F5344CB8AC3E}">
        <p14:creationId xmlns:p14="http://schemas.microsoft.com/office/powerpoint/2010/main" val="366735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OpenMC</a:t>
            </a:r>
            <a:r>
              <a:rPr lang="en-US" sz="14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Modes/solvers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Fixed-source,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k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-eigenvalue, depletion, volume, geometry plotting</a:t>
            </a:r>
          </a:p>
          <a:p>
            <a:endParaRPr lang="en-US" sz="1600" dirty="0">
              <a:latin typeface="Avenir Next LT Pro" panose="020B0504020202020204" pitchFamily="34" charset="77"/>
            </a:endParaRPr>
          </a:p>
          <a:p>
            <a:r>
              <a:rPr lang="en-US" sz="1600" b="1" dirty="0">
                <a:latin typeface="Avenir Next LT Pro" panose="020B0504020202020204" pitchFamily="34" charset="77"/>
              </a:rPr>
              <a:t>Geometry</a:t>
            </a:r>
            <a:r>
              <a:rPr lang="en-US" sz="1600" dirty="0">
                <a:latin typeface="Avenir Next LT Pro" panose="020B0504020202020204" pitchFamily="34" charset="77"/>
              </a:rPr>
              <a:t>: Constructive solid geometry,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CAD surface mesh</a:t>
            </a:r>
            <a:r>
              <a:rPr lang="en-US" sz="1600" dirty="0">
                <a:latin typeface="Avenir Next LT Pro" panose="020B0504020202020204" pitchFamily="34" charset="77"/>
              </a:rPr>
              <a:t>, unstructured mesh</a:t>
            </a:r>
          </a:p>
          <a:p>
            <a:pPr marL="114300" indent="0">
              <a:buNone/>
            </a:pPr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FEAF4-F109-683D-EB7F-519A3ED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10918" y="2039210"/>
            <a:ext cx="2577821" cy="2195364"/>
          </a:xfrm>
          <a:custGeom>
            <a:avLst/>
            <a:gdLst>
              <a:gd name="connsiteX0" fmla="*/ 0 w 3607835"/>
              <a:gd name="connsiteY0" fmla="*/ 0 h 3072560"/>
              <a:gd name="connsiteX1" fmla="*/ 3607835 w 3607835"/>
              <a:gd name="connsiteY1" fmla="*/ 0 h 3072560"/>
              <a:gd name="connsiteX2" fmla="*/ 3607835 w 3607835"/>
              <a:gd name="connsiteY2" fmla="*/ 1037170 h 3072560"/>
              <a:gd name="connsiteX3" fmla="*/ 3556169 w 3607835"/>
              <a:gd name="connsiteY3" fmla="*/ 1029773 h 3072560"/>
              <a:gd name="connsiteX4" fmla="*/ 3334166 w 3607835"/>
              <a:gd name="connsiteY4" fmla="*/ 2580293 h 3072560"/>
              <a:gd name="connsiteX5" fmla="*/ 3607835 w 3607835"/>
              <a:gd name="connsiteY5" fmla="*/ 2619477 h 3072560"/>
              <a:gd name="connsiteX6" fmla="*/ 3607835 w 3607835"/>
              <a:gd name="connsiteY6" fmla="*/ 3072560 h 3072560"/>
              <a:gd name="connsiteX7" fmla="*/ 0 w 3607835"/>
              <a:gd name="connsiteY7" fmla="*/ 3072560 h 307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7835" h="3072560">
                <a:moveTo>
                  <a:pt x="0" y="0"/>
                </a:moveTo>
                <a:lnTo>
                  <a:pt x="3607835" y="0"/>
                </a:lnTo>
                <a:lnTo>
                  <a:pt x="3607835" y="1037170"/>
                </a:lnTo>
                <a:lnTo>
                  <a:pt x="3556169" y="1029773"/>
                </a:lnTo>
                <a:lnTo>
                  <a:pt x="3334166" y="2580293"/>
                </a:lnTo>
                <a:lnTo>
                  <a:pt x="3607835" y="2619477"/>
                </a:lnTo>
                <a:lnTo>
                  <a:pt x="3607835" y="3072560"/>
                </a:lnTo>
                <a:lnTo>
                  <a:pt x="0" y="307256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BFFEC0-6D89-64C5-5CB8-5993CFAA035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76869" y="2180164"/>
            <a:ext cx="2392711" cy="2054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AFC143-1C43-6750-0175-FA8280B4C5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36" y="2246870"/>
            <a:ext cx="3533696" cy="1987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963CD-4A66-37B8-7FBA-7391D2AE0610}"/>
              </a:ext>
            </a:extLst>
          </p:cNvPr>
          <p:cNvSpPr txBox="1"/>
          <p:nvPr/>
        </p:nvSpPr>
        <p:spPr>
          <a:xfrm>
            <a:off x="-98729" y="4387155"/>
            <a:ext cx="310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Constructive Solid Geometry (CSG)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E953D-048B-F09D-FBFB-34610AF7202F}"/>
              </a:ext>
            </a:extLst>
          </p:cNvPr>
          <p:cNvSpPr txBox="1"/>
          <p:nvPr/>
        </p:nvSpPr>
        <p:spPr>
          <a:xfrm>
            <a:off x="2853971" y="4390846"/>
            <a:ext cx="2831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DAGMC CAD surface meshes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7CE97-F21D-BE15-F4EA-D0D2BC18A867}"/>
              </a:ext>
            </a:extLst>
          </p:cNvPr>
          <p:cNvSpPr txBox="1"/>
          <p:nvPr/>
        </p:nvSpPr>
        <p:spPr>
          <a:xfrm>
            <a:off x="5534769" y="4387155"/>
            <a:ext cx="3331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libMesh unstructured volume mesh</a:t>
            </a:r>
          </a:p>
        </p:txBody>
      </p:sp>
    </p:spTree>
    <p:extLst>
      <p:ext uri="{BB962C8B-B14F-4D97-AF65-F5344CB8AC3E}">
        <p14:creationId xmlns:p14="http://schemas.microsoft.com/office/powerpoint/2010/main" val="140262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OpenMC</a:t>
            </a:r>
            <a:r>
              <a:rPr lang="en-US" sz="14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Modes/solvers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Fixed-source, </a:t>
            </a:r>
            <a:r>
              <a:rPr lang="en-US" sz="16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k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-eigenvalue, depletion, volume, geometry plotting</a:t>
            </a:r>
          </a:p>
          <a:p>
            <a:endParaRPr lang="en-US" sz="1600" dirty="0">
              <a:latin typeface="Avenir Next LT Pro" panose="020B0504020202020204" pitchFamily="34" charset="77"/>
            </a:endParaRPr>
          </a:p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Geometry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Constructive solid geometry, CAD surface mesh, unstructured mesh</a:t>
            </a:r>
          </a:p>
          <a:p>
            <a:endParaRPr lang="en-US" sz="1600" dirty="0">
              <a:latin typeface="Avenir Next LT Pro" panose="020B0504020202020204" pitchFamily="34" charset="77"/>
            </a:endParaRPr>
          </a:p>
          <a:p>
            <a:r>
              <a:rPr lang="en-US" sz="1600" b="1" dirty="0">
                <a:latin typeface="Avenir Next LT Pro" panose="020B0504020202020204" pitchFamily="34" charset="77"/>
              </a:rPr>
              <a:t>Tallies</a:t>
            </a:r>
            <a:r>
              <a:rPr lang="en-US" sz="1600" dirty="0">
                <a:latin typeface="Avenir Next LT Pro" panose="020B0504020202020204" pitchFamily="34" charset="77"/>
              </a:rPr>
              <a:t>: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cell tallies</a:t>
            </a:r>
            <a:r>
              <a:rPr lang="en-US" sz="1600" dirty="0">
                <a:latin typeface="Avenir Next LT Pro" panose="020B0504020202020204" pitchFamily="34" charset="77"/>
              </a:rPr>
              <a:t>, structured mesh tallies,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unstructured mesh tallies</a:t>
            </a: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F4D3F3-2DBB-0B2A-FA33-E2B64AFFE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1" y="2759441"/>
            <a:ext cx="3187528" cy="141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2F7F51-30CB-B1B0-8A8A-FAD03F778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7" y="2484940"/>
            <a:ext cx="3213065" cy="193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F82EB-B1C0-B65C-6EB8-57728D9D43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6"/>
          <a:stretch/>
        </p:blipFill>
        <p:spPr>
          <a:xfrm flipH="1">
            <a:off x="1561408" y="3769616"/>
            <a:ext cx="1408478" cy="873239"/>
          </a:xfrm>
          <a:custGeom>
            <a:avLst/>
            <a:gdLst>
              <a:gd name="connsiteX0" fmla="*/ 1275395 w 1877970"/>
              <a:gd name="connsiteY0" fmla="*/ 0 h 1164318"/>
              <a:gd name="connsiteX1" fmla="*/ 0 w 1877970"/>
              <a:gd name="connsiteY1" fmla="*/ 0 h 1164318"/>
              <a:gd name="connsiteX2" fmla="*/ 0 w 1877970"/>
              <a:gd name="connsiteY2" fmla="*/ 1164318 h 1164318"/>
              <a:gd name="connsiteX3" fmla="*/ 1877970 w 1877970"/>
              <a:gd name="connsiteY3" fmla="*/ 1164318 h 1164318"/>
              <a:gd name="connsiteX4" fmla="*/ 1877970 w 1877970"/>
              <a:gd name="connsiteY4" fmla="*/ 840633 h 1164318"/>
              <a:gd name="connsiteX5" fmla="*/ 1791666 w 1877970"/>
              <a:gd name="connsiteY5" fmla="*/ 893657 h 1164318"/>
              <a:gd name="connsiteX6" fmla="*/ 1251604 w 1877970"/>
              <a:gd name="connsiteY6" fmla="*/ 14617 h 11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7970" h="1164318">
                <a:moveTo>
                  <a:pt x="1275395" y="0"/>
                </a:moveTo>
                <a:lnTo>
                  <a:pt x="0" y="0"/>
                </a:lnTo>
                <a:lnTo>
                  <a:pt x="0" y="1164318"/>
                </a:lnTo>
                <a:lnTo>
                  <a:pt x="1877970" y="1164318"/>
                </a:lnTo>
                <a:lnTo>
                  <a:pt x="1877970" y="840633"/>
                </a:lnTo>
                <a:lnTo>
                  <a:pt x="1791666" y="893657"/>
                </a:lnTo>
                <a:lnTo>
                  <a:pt x="1251604" y="14617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7C08A-D8EF-5B2B-A27D-53A487838806}"/>
              </a:ext>
            </a:extLst>
          </p:cNvPr>
          <p:cNvSpPr txBox="1"/>
          <p:nvPr/>
        </p:nvSpPr>
        <p:spPr>
          <a:xfrm>
            <a:off x="-754914" y="4453049"/>
            <a:ext cx="310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Cell tally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CCB5A-82E9-01B6-AD36-CA80535D4A7F}"/>
              </a:ext>
            </a:extLst>
          </p:cNvPr>
          <p:cNvSpPr txBox="1"/>
          <p:nvPr/>
        </p:nvSpPr>
        <p:spPr>
          <a:xfrm>
            <a:off x="3156353" y="4457527"/>
            <a:ext cx="2831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Structured mesh tally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118AC-66DF-436B-0F6E-E5E7E073F7A2}"/>
              </a:ext>
            </a:extLst>
          </p:cNvPr>
          <p:cNvSpPr txBox="1"/>
          <p:nvPr/>
        </p:nvSpPr>
        <p:spPr>
          <a:xfrm>
            <a:off x="5808359" y="4457528"/>
            <a:ext cx="333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Unstructured mesh tally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5993FF-C17D-7F64-26CA-E56FE3D518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5"/>
          <a:stretch/>
        </p:blipFill>
        <p:spPr>
          <a:xfrm>
            <a:off x="6587959" y="2567188"/>
            <a:ext cx="2264417" cy="17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OpenMC</a:t>
            </a:r>
            <a:r>
              <a:rPr lang="en-US" sz="14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8;p15">
                <a:extLst>
                  <a:ext uri="{FF2B5EF4-FFF2-40B4-BE49-F238E27FC236}">
                    <a16:creationId xmlns:a16="http://schemas.microsoft.com/office/drawing/2014/main" id="{78EAB9E3-9397-C875-E797-5768F1EE18D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3150" y="788135"/>
                <a:ext cx="8718619" cy="270920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Modes/solvers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depletion, volume, geometry plotting</a:t>
                </a:r>
              </a:p>
              <a:p>
                <a:endParaRPr lang="en-US" sz="1600" dirty="0">
                  <a:latin typeface="Avenir Next LT Pro" panose="020B0504020202020204" pitchFamily="34" charset="77"/>
                </a:endParaRPr>
              </a:p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sz="1600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</a:p>
              <a:p>
                <a:pPr marL="114300" indent="0">
                  <a:buNone/>
                </a:pPr>
                <a:endParaRPr lang="en-US" sz="1600" dirty="0">
                  <a:latin typeface="Avenir Next LT Pro" panose="020B0504020202020204" pitchFamily="34" charset="77"/>
                  <a:cs typeface="Al Nile" pitchFamily="2" charset="-78"/>
                </a:endParaRPr>
              </a:p>
              <a:p>
                <a:r>
                  <a:rPr lang="en-US" sz="1600" b="1" dirty="0">
                    <a:latin typeface="Avenir Next LT Pro" panose="020B0504020202020204" pitchFamily="34" charset="77"/>
                  </a:rPr>
                  <a:t>Data</a:t>
                </a:r>
                <a:r>
                  <a:rPr lang="en-US" sz="1600" dirty="0">
                    <a:latin typeface="Avenir Next LT Pro" panose="020B0504020202020204" pitchFamily="34" charset="77"/>
                  </a:rPr>
                  <a:t>: </a:t>
                </a:r>
                <a:r>
                  <a:rPr lang="en-US" sz="1600" b="1" dirty="0">
                    <a:solidFill>
                      <a:schemeClr val="accent1"/>
                    </a:solidFill>
                    <a:latin typeface="Avenir Next LT Pro" panose="020B0504020202020204" pitchFamily="34" charset="77"/>
                  </a:rPr>
                  <a:t>Continuous energy </a:t>
                </a:r>
                <a:r>
                  <a:rPr lang="en-US" sz="1600" dirty="0">
                    <a:latin typeface="Avenir Next LT Pro" panose="020B0504020202020204" pitchFamily="34" charset="77"/>
                  </a:rPr>
                  <a:t>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>
                    <a:latin typeface="Avenir Next LT Pro" panose="020B0504020202020204" pitchFamily="34" charset="77"/>
                  </a:rPr>
                  <a:t>, </a:t>
                </a:r>
                <a:r>
                  <a:rPr lang="en-US" sz="1600" b="1" dirty="0">
                    <a:solidFill>
                      <a:schemeClr val="accent1"/>
                    </a:solidFill>
                    <a:latin typeface="Avenir Next LT Pro" panose="020B0504020202020204" pitchFamily="34" charset="77"/>
                  </a:rPr>
                  <a:t>multipole for Doppler broadening</a:t>
                </a:r>
              </a:p>
              <a:p>
                <a:endParaRPr lang="en-US" sz="1600" dirty="0">
                  <a:solidFill>
                    <a:schemeClr val="bg2"/>
                  </a:solidFill>
                </a:endParaRPr>
              </a:p>
              <a:p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Google Shape;98;p15">
                <a:extLst>
                  <a:ext uri="{FF2B5EF4-FFF2-40B4-BE49-F238E27FC236}">
                    <a16:creationId xmlns:a16="http://schemas.microsoft.com/office/drawing/2014/main" id="{78EAB9E3-9397-C875-E797-5768F1EE18D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150" y="788135"/>
                <a:ext cx="8718619" cy="27092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442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OpenMC</a:t>
            </a:r>
            <a:r>
              <a:rPr lang="en-US" sz="14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98;p15">
                <a:extLst>
                  <a:ext uri="{FF2B5EF4-FFF2-40B4-BE49-F238E27FC236}">
                    <a16:creationId xmlns:a16="http://schemas.microsoft.com/office/drawing/2014/main" id="{78EAB9E3-9397-C875-E797-5768F1EE18D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33150" y="788135"/>
                <a:ext cx="8718619" cy="336908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Modes/solvers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Fixed-source, </a:t>
                </a:r>
                <a:r>
                  <a:rPr lang="en-US" sz="1600" i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k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-eigenvalue, depletion, volume, geometry plotting</a:t>
                </a:r>
              </a:p>
              <a:p>
                <a:endParaRPr lang="en-US" sz="1600" dirty="0">
                  <a:latin typeface="Avenir Next LT Pro" panose="020B0504020202020204" pitchFamily="34" charset="77"/>
                </a:endParaRPr>
              </a:p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Geometry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Constructive solid geometry, CAD surface mesh, unstructured mesh</a:t>
                </a:r>
              </a:p>
              <a:p>
                <a:endParaRPr lang="en-US" sz="1600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Tallies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cell tallies, structured mesh tallies, unstructured mesh tallies</a:t>
                </a:r>
                <a:endParaRPr lang="en-US" sz="1600" dirty="0">
                  <a:latin typeface="Avenir Next LT Pro" panose="020B0504020202020204" pitchFamily="34" charset="77"/>
                </a:endParaRPr>
              </a:p>
              <a:p>
                <a:endParaRPr lang="en-US" sz="1600" dirty="0">
                  <a:latin typeface="Avenir Next LT Pro" panose="020B0504020202020204" pitchFamily="34" charset="77"/>
                  <a:cs typeface="Al Nile" pitchFamily="2" charset="-78"/>
                </a:endParaRPr>
              </a:p>
              <a:p>
                <a:r>
                  <a:rPr lang="en-US" sz="1600" b="1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Data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: Continuous energy or multigroup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Avenir Next LT Pro" panose="020B0504020202020204" pitchFamily="34" charset="77"/>
                  </a:rPr>
                  <a:t>, multipole for Doppler broadening</a:t>
                </a:r>
              </a:p>
              <a:p>
                <a:endParaRPr lang="en-US" sz="1600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r>
                  <a:rPr lang="en-US" sz="1600" b="1" dirty="0">
                    <a:latin typeface="Avenir Next LT Pro" panose="020B0504020202020204" pitchFamily="34" charset="77"/>
                  </a:rPr>
                  <a:t>Parallelism</a:t>
                </a:r>
                <a:r>
                  <a:rPr lang="en-US" sz="1600" dirty="0">
                    <a:latin typeface="Avenir Next LT Pro" panose="020B0504020202020204" pitchFamily="34" charset="77"/>
                  </a:rPr>
                  <a:t>: </a:t>
                </a:r>
                <a:r>
                  <a:rPr lang="en-US" sz="1600" b="1" dirty="0">
                    <a:solidFill>
                      <a:schemeClr val="accent1"/>
                    </a:solidFill>
                    <a:latin typeface="Avenir Next LT Pro" panose="020B0504020202020204" pitchFamily="34" charset="77"/>
                  </a:rPr>
                  <a:t>hybrid MPI and OpenMP</a:t>
                </a:r>
              </a:p>
              <a:p>
                <a:endParaRPr lang="en-US" sz="1600" dirty="0">
                  <a:solidFill>
                    <a:schemeClr val="bg1">
                      <a:lumMod val="85000"/>
                    </a:schemeClr>
                  </a:solidFill>
                  <a:latin typeface="Avenir Next LT Pro" panose="020B0504020202020204" pitchFamily="34" charset="77"/>
                </a:endParaRPr>
              </a:p>
              <a:p>
                <a:endParaRPr lang="en-US" sz="1600" dirty="0">
                  <a:solidFill>
                    <a:schemeClr val="bg2"/>
                  </a:solidFill>
                </a:endParaRPr>
              </a:p>
              <a:p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Google Shape;98;p15">
                <a:extLst>
                  <a:ext uri="{FF2B5EF4-FFF2-40B4-BE49-F238E27FC236}">
                    <a16:creationId xmlns:a16="http://schemas.microsoft.com/office/drawing/2014/main" id="{78EAB9E3-9397-C875-E797-5768F1EE18D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3150" y="788135"/>
                <a:ext cx="8718619" cy="33690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7635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26813</TotalTime>
  <Words>1329</Words>
  <Application>Microsoft Macintosh PowerPoint</Application>
  <PresentationFormat>On-screen Show (16:9)</PresentationFormat>
  <Paragraphs>275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Fira Sans Light</vt:lpstr>
      <vt:lpstr>Cambria Math</vt:lpstr>
      <vt:lpstr>Wingdings</vt:lpstr>
      <vt:lpstr>Avenir Next LT Pro</vt:lpstr>
      <vt:lpstr>Courier</vt:lpstr>
      <vt:lpstr>Fira Sans</vt:lpstr>
      <vt:lpstr>Arial</vt:lpstr>
      <vt:lpstr>Simple Light</vt:lpstr>
      <vt:lpstr>PowerPoint Presentation</vt:lpstr>
      <vt:lpstr>PowerPoint Presentation</vt:lpstr>
      <vt:lpstr>PowerPoint Presentation</vt:lpstr>
      <vt:lpstr>Cardinal</vt:lpstr>
      <vt:lpstr>OpenMC </vt:lpstr>
      <vt:lpstr>OpenMC </vt:lpstr>
      <vt:lpstr>OpenMC </vt:lpstr>
      <vt:lpstr>OpenMC </vt:lpstr>
      <vt:lpstr>OpenMC </vt:lpstr>
      <vt:lpstr>Cardinal</vt:lpstr>
      <vt:lpstr>Cardinal</vt:lpstr>
      <vt:lpstr>Docker Instructions</vt:lpstr>
      <vt:lpstr>Compiling Cardinal (After the workshop!)</vt:lpstr>
      <vt:lpstr>How to Get Involved</vt:lpstr>
      <vt:lpstr>Example: Tokamak</vt:lpstr>
      <vt:lpstr>Geometry</vt:lpstr>
      <vt:lpstr>Geometry: tokamak.jou</vt:lpstr>
      <vt:lpstr>Geometry: tokamak.jou</vt:lpstr>
      <vt:lpstr>Geometry: tokamak.jou</vt:lpstr>
      <vt:lpstr>Geometry: tokamak.jou</vt:lpstr>
      <vt:lpstr>Geometry: tokamak.jou</vt:lpstr>
      <vt:lpstr>Geometry: tokamak.jou</vt:lpstr>
      <vt:lpstr>MOOSE Heat Conduction Model: solid_standalone.i</vt:lpstr>
      <vt:lpstr>OpenMC Standalone Model: model.py, openmc_standalone.i</vt:lpstr>
      <vt:lpstr>Multiphysics Coupling</vt:lpstr>
      <vt:lpstr>MultiApps and Transfers</vt:lpstr>
      <vt:lpstr>Geometry Skinning</vt:lpstr>
      <vt:lpstr>Coupled Model: openmc.i, solid.i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Novak, April</cp:lastModifiedBy>
  <cp:revision>868</cp:revision>
  <dcterms:modified xsi:type="dcterms:W3CDTF">2024-08-01T16:33:10Z</dcterms:modified>
</cp:coreProperties>
</file>